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8" r:id="rId2"/>
    <p:sldId id="289" r:id="rId3"/>
    <p:sldId id="290" r:id="rId4"/>
    <p:sldId id="270" r:id="rId5"/>
    <p:sldId id="292" r:id="rId6"/>
    <p:sldId id="308" r:id="rId7"/>
    <p:sldId id="309" r:id="rId8"/>
    <p:sldId id="310" r:id="rId9"/>
    <p:sldId id="311" r:id="rId10"/>
    <p:sldId id="291" r:id="rId11"/>
    <p:sldId id="313" r:id="rId12"/>
    <p:sldId id="297" r:id="rId13"/>
    <p:sldId id="296" r:id="rId14"/>
    <p:sldId id="295" r:id="rId15"/>
    <p:sldId id="294" r:id="rId16"/>
    <p:sldId id="302" r:id="rId17"/>
    <p:sldId id="303" r:id="rId18"/>
    <p:sldId id="306" r:id="rId19"/>
    <p:sldId id="305" r:id="rId20"/>
    <p:sldId id="304" r:id="rId21"/>
  </p:sldIdLst>
  <p:sldSz cx="7199313" cy="719931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67" userDrawn="1">
          <p15:clr>
            <a:srgbClr val="A4A3A4"/>
          </p15:clr>
        </p15:guide>
        <p15:guide id="2" pos="226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63AF"/>
    <a:srgbClr val="FF1D1D"/>
    <a:srgbClr val="FF0909"/>
    <a:srgbClr val="A31D20"/>
    <a:srgbClr val="595959"/>
    <a:srgbClr val="2A6BA6"/>
    <a:srgbClr val="1F4E79"/>
    <a:srgbClr val="ED8137"/>
    <a:srgbClr val="C55A11"/>
    <a:srgbClr val="86BF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00" autoAdjust="0"/>
    <p:restoredTop sz="94660"/>
  </p:normalViewPr>
  <p:slideViewPr>
    <p:cSldViewPr snapToGrid="0">
      <p:cViewPr varScale="1">
        <p:scale>
          <a:sx n="67" d="100"/>
          <a:sy n="67" d="100"/>
        </p:scale>
        <p:origin x="2064" y="84"/>
      </p:cViewPr>
      <p:guideLst>
        <p:guide orient="horz" pos="2267"/>
        <p:guide pos="2267"/>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C6F71F-B4FF-4EBD-ABA0-60ABA10E188B}"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EFA6A58E-0662-4C16-816A-C1BEA78B3464}">
      <dgm:prSet phldrT="[Text]" custT="1"/>
      <dgm:spPr>
        <a:solidFill>
          <a:schemeClr val="bg1"/>
        </a:solidFill>
      </dgm:spPr>
      <dgm:t>
        <a:bodyPr/>
        <a:lstStyle/>
        <a:p>
          <a:r>
            <a:rPr lang="en-US" sz="1100" dirty="0" smtClean="0">
              <a:solidFill>
                <a:srgbClr val="595959"/>
              </a:solidFill>
            </a:rPr>
            <a:t>BHAG</a:t>
          </a:r>
          <a:endParaRPr lang="en-US" sz="1100" dirty="0">
            <a:solidFill>
              <a:srgbClr val="595959"/>
            </a:solidFill>
          </a:endParaRPr>
        </a:p>
      </dgm:t>
    </dgm:pt>
    <dgm:pt modelId="{EB3B7CC5-DE0B-4966-AE48-60AE1A704837}" type="parTrans" cxnId="{118BEAC4-00F2-4280-A155-873D095813B4}">
      <dgm:prSet/>
      <dgm:spPr/>
      <dgm:t>
        <a:bodyPr/>
        <a:lstStyle/>
        <a:p>
          <a:endParaRPr lang="en-US" sz="1100">
            <a:solidFill>
              <a:srgbClr val="595959"/>
            </a:solidFill>
          </a:endParaRPr>
        </a:p>
      </dgm:t>
    </dgm:pt>
    <dgm:pt modelId="{F82D62E6-906C-4794-A640-28BA161D2D0B}" type="sibTrans" cxnId="{118BEAC4-00F2-4280-A155-873D095813B4}">
      <dgm:prSet/>
      <dgm:spPr/>
      <dgm:t>
        <a:bodyPr/>
        <a:lstStyle/>
        <a:p>
          <a:endParaRPr lang="en-US" sz="1100">
            <a:solidFill>
              <a:srgbClr val="595959"/>
            </a:solidFill>
          </a:endParaRPr>
        </a:p>
      </dgm:t>
    </dgm:pt>
    <dgm:pt modelId="{370A020B-A954-4A0E-9F35-A3BB5EBF3D0F}">
      <dgm:prSet phldrT="[Text]" custT="1"/>
      <dgm:spPr>
        <a:solidFill>
          <a:schemeClr val="bg1"/>
        </a:solidFill>
      </dgm:spPr>
      <dgm:t>
        <a:bodyPr/>
        <a:lstStyle/>
        <a:p>
          <a:r>
            <a:rPr lang="en-US" sz="1100" dirty="0" smtClean="0">
              <a:solidFill>
                <a:srgbClr val="595959"/>
              </a:solidFill>
            </a:rPr>
            <a:t>KSI (1)</a:t>
          </a:r>
          <a:endParaRPr lang="en-US" sz="1100" dirty="0">
            <a:solidFill>
              <a:srgbClr val="595959"/>
            </a:solidFill>
          </a:endParaRPr>
        </a:p>
      </dgm:t>
    </dgm:pt>
    <dgm:pt modelId="{2BDEE02D-5CDC-4D99-981E-D3F3050F1850}" type="parTrans" cxnId="{79EE96D6-2A8E-4FEC-973A-68FC2AB4F538}">
      <dgm:prSet/>
      <dgm:spPr>
        <a:ln>
          <a:solidFill>
            <a:schemeClr val="bg1"/>
          </a:solidFill>
        </a:ln>
      </dgm:spPr>
      <dgm:t>
        <a:bodyPr/>
        <a:lstStyle/>
        <a:p>
          <a:endParaRPr lang="en-US" sz="1100">
            <a:solidFill>
              <a:srgbClr val="595959"/>
            </a:solidFill>
          </a:endParaRPr>
        </a:p>
      </dgm:t>
    </dgm:pt>
    <dgm:pt modelId="{910F5A7B-FF0A-4A1E-8F5D-FE042BB74560}" type="sibTrans" cxnId="{79EE96D6-2A8E-4FEC-973A-68FC2AB4F538}">
      <dgm:prSet/>
      <dgm:spPr/>
      <dgm:t>
        <a:bodyPr/>
        <a:lstStyle/>
        <a:p>
          <a:endParaRPr lang="en-US" sz="1100">
            <a:solidFill>
              <a:srgbClr val="595959"/>
            </a:solidFill>
          </a:endParaRPr>
        </a:p>
      </dgm:t>
    </dgm:pt>
    <dgm:pt modelId="{86298715-DA3D-44C4-BDED-3B01ED81058E}">
      <dgm:prSet phldrT="[Text]" custT="1"/>
      <dgm:spPr>
        <a:solidFill>
          <a:schemeClr val="bg1"/>
        </a:solidFill>
      </dgm:spPr>
      <dgm:t>
        <a:bodyPr/>
        <a:lstStyle/>
        <a:p>
          <a:r>
            <a:rPr lang="en-US" sz="1100" dirty="0" smtClean="0">
              <a:solidFill>
                <a:srgbClr val="595959"/>
              </a:solidFill>
            </a:rPr>
            <a:t>KSI (2)</a:t>
          </a:r>
          <a:endParaRPr lang="en-US" sz="1100" dirty="0">
            <a:solidFill>
              <a:srgbClr val="595959"/>
            </a:solidFill>
          </a:endParaRPr>
        </a:p>
      </dgm:t>
    </dgm:pt>
    <dgm:pt modelId="{36C2C4DD-9B01-4BA3-88A3-70C8DFCFC88F}" type="parTrans" cxnId="{35398D7E-DD1F-4583-A6D5-1F513549D226}">
      <dgm:prSet/>
      <dgm:spPr>
        <a:ln>
          <a:solidFill>
            <a:schemeClr val="bg1"/>
          </a:solidFill>
        </a:ln>
      </dgm:spPr>
      <dgm:t>
        <a:bodyPr/>
        <a:lstStyle/>
        <a:p>
          <a:endParaRPr lang="en-US" sz="1100">
            <a:solidFill>
              <a:srgbClr val="595959"/>
            </a:solidFill>
          </a:endParaRPr>
        </a:p>
      </dgm:t>
    </dgm:pt>
    <dgm:pt modelId="{AA865A0F-A6DA-4F00-A7EA-54624569A5DF}" type="sibTrans" cxnId="{35398D7E-DD1F-4583-A6D5-1F513549D226}">
      <dgm:prSet/>
      <dgm:spPr/>
      <dgm:t>
        <a:bodyPr/>
        <a:lstStyle/>
        <a:p>
          <a:endParaRPr lang="en-US" sz="1100">
            <a:solidFill>
              <a:srgbClr val="595959"/>
            </a:solidFill>
          </a:endParaRPr>
        </a:p>
      </dgm:t>
    </dgm:pt>
    <dgm:pt modelId="{00059DFA-B90C-453E-9AF0-A244FE0661A9}">
      <dgm:prSet phldrT="[Text]" custT="1"/>
      <dgm:spPr>
        <a:solidFill>
          <a:schemeClr val="bg1"/>
        </a:solidFill>
      </dgm:spPr>
      <dgm:t>
        <a:bodyPr/>
        <a:lstStyle/>
        <a:p>
          <a:r>
            <a:rPr lang="en-US" sz="1100" dirty="0" smtClean="0">
              <a:solidFill>
                <a:srgbClr val="595959"/>
              </a:solidFill>
            </a:rPr>
            <a:t>KSI (3)</a:t>
          </a:r>
          <a:endParaRPr lang="en-US" sz="1100" dirty="0">
            <a:solidFill>
              <a:srgbClr val="595959"/>
            </a:solidFill>
          </a:endParaRPr>
        </a:p>
      </dgm:t>
    </dgm:pt>
    <dgm:pt modelId="{719EA68C-D955-4150-B715-911E3A8B37E0}" type="parTrans" cxnId="{7F9882BA-9282-4008-A3AE-A82D015F4D97}">
      <dgm:prSet/>
      <dgm:spPr>
        <a:ln>
          <a:solidFill>
            <a:schemeClr val="bg1"/>
          </a:solidFill>
        </a:ln>
      </dgm:spPr>
      <dgm:t>
        <a:bodyPr/>
        <a:lstStyle/>
        <a:p>
          <a:endParaRPr lang="en-US" sz="1100">
            <a:solidFill>
              <a:srgbClr val="595959"/>
            </a:solidFill>
          </a:endParaRPr>
        </a:p>
      </dgm:t>
    </dgm:pt>
    <dgm:pt modelId="{CCDA128C-6AFF-42FD-B345-04B3A85216FF}" type="sibTrans" cxnId="{7F9882BA-9282-4008-A3AE-A82D015F4D97}">
      <dgm:prSet/>
      <dgm:spPr/>
      <dgm:t>
        <a:bodyPr/>
        <a:lstStyle/>
        <a:p>
          <a:endParaRPr lang="en-US" sz="1100">
            <a:solidFill>
              <a:srgbClr val="595959"/>
            </a:solidFill>
          </a:endParaRPr>
        </a:p>
      </dgm:t>
    </dgm:pt>
    <dgm:pt modelId="{56C5D178-728C-4327-9D0A-11A8662E5CBD}">
      <dgm:prSet phldrT="[Text]" custT="1"/>
      <dgm:spPr>
        <a:solidFill>
          <a:schemeClr val="bg1"/>
        </a:solidFill>
      </dgm:spPr>
      <dgm:t>
        <a:bodyPr/>
        <a:lstStyle/>
        <a:p>
          <a:r>
            <a:rPr lang="en-US" sz="1100" dirty="0" smtClean="0">
              <a:solidFill>
                <a:srgbClr val="595959"/>
              </a:solidFill>
            </a:rPr>
            <a:t>KSI (4)</a:t>
          </a:r>
          <a:endParaRPr lang="en-US" sz="1100" dirty="0">
            <a:solidFill>
              <a:srgbClr val="595959"/>
            </a:solidFill>
          </a:endParaRPr>
        </a:p>
      </dgm:t>
    </dgm:pt>
    <dgm:pt modelId="{55EE3DF8-1D55-4E5F-ADD1-27F525785627}" type="parTrans" cxnId="{AEC45B44-84DB-4889-AB62-206C63E83BE1}">
      <dgm:prSet/>
      <dgm:spPr>
        <a:ln>
          <a:solidFill>
            <a:schemeClr val="bg1"/>
          </a:solidFill>
        </a:ln>
      </dgm:spPr>
      <dgm:t>
        <a:bodyPr/>
        <a:lstStyle/>
        <a:p>
          <a:endParaRPr lang="en-US" sz="1100">
            <a:solidFill>
              <a:srgbClr val="595959"/>
            </a:solidFill>
          </a:endParaRPr>
        </a:p>
      </dgm:t>
    </dgm:pt>
    <dgm:pt modelId="{A8C265D0-98C7-4FFD-9A69-B9E731435E95}" type="sibTrans" cxnId="{AEC45B44-84DB-4889-AB62-206C63E83BE1}">
      <dgm:prSet/>
      <dgm:spPr/>
      <dgm:t>
        <a:bodyPr/>
        <a:lstStyle/>
        <a:p>
          <a:endParaRPr lang="en-US" sz="1100">
            <a:solidFill>
              <a:srgbClr val="595959"/>
            </a:solidFill>
          </a:endParaRPr>
        </a:p>
      </dgm:t>
    </dgm:pt>
    <dgm:pt modelId="{6F261285-9D8B-4B10-92A1-C495E13FC97C}" type="pres">
      <dgm:prSet presAssocID="{CFC6F71F-B4FF-4EBD-ABA0-60ABA10E188B}" presName="hierChild1" presStyleCnt="0">
        <dgm:presLayoutVars>
          <dgm:orgChart val="1"/>
          <dgm:chPref val="1"/>
          <dgm:dir/>
          <dgm:animOne val="branch"/>
          <dgm:animLvl val="lvl"/>
          <dgm:resizeHandles/>
        </dgm:presLayoutVars>
      </dgm:prSet>
      <dgm:spPr/>
      <dgm:t>
        <a:bodyPr/>
        <a:lstStyle/>
        <a:p>
          <a:endParaRPr lang="en-US"/>
        </a:p>
      </dgm:t>
    </dgm:pt>
    <dgm:pt modelId="{233B295D-55D1-4548-AC5B-C0BB5DFE3D34}" type="pres">
      <dgm:prSet presAssocID="{EFA6A58E-0662-4C16-816A-C1BEA78B3464}" presName="hierRoot1" presStyleCnt="0">
        <dgm:presLayoutVars>
          <dgm:hierBranch val="init"/>
        </dgm:presLayoutVars>
      </dgm:prSet>
      <dgm:spPr/>
    </dgm:pt>
    <dgm:pt modelId="{AA9459F0-B653-407A-AF7A-A0E4891475A9}" type="pres">
      <dgm:prSet presAssocID="{EFA6A58E-0662-4C16-816A-C1BEA78B3464}" presName="rootComposite1" presStyleCnt="0"/>
      <dgm:spPr/>
    </dgm:pt>
    <dgm:pt modelId="{120EB53B-E28C-4781-9AA1-C60BECCBF7C1}" type="pres">
      <dgm:prSet presAssocID="{EFA6A58E-0662-4C16-816A-C1BEA78B3464}" presName="rootText1" presStyleLbl="node0" presStyleIdx="0" presStyleCnt="1">
        <dgm:presLayoutVars>
          <dgm:chPref val="3"/>
        </dgm:presLayoutVars>
      </dgm:prSet>
      <dgm:spPr/>
      <dgm:t>
        <a:bodyPr/>
        <a:lstStyle/>
        <a:p>
          <a:endParaRPr lang="en-US"/>
        </a:p>
      </dgm:t>
    </dgm:pt>
    <dgm:pt modelId="{48BDD1CB-B93B-475B-A048-26AB21518872}" type="pres">
      <dgm:prSet presAssocID="{EFA6A58E-0662-4C16-816A-C1BEA78B3464}" presName="rootConnector1" presStyleLbl="node1" presStyleIdx="0" presStyleCnt="0"/>
      <dgm:spPr/>
      <dgm:t>
        <a:bodyPr/>
        <a:lstStyle/>
        <a:p>
          <a:endParaRPr lang="en-US"/>
        </a:p>
      </dgm:t>
    </dgm:pt>
    <dgm:pt modelId="{2CCF6352-07F1-4FDF-AF65-716ED6B88E8C}" type="pres">
      <dgm:prSet presAssocID="{EFA6A58E-0662-4C16-816A-C1BEA78B3464}" presName="hierChild2" presStyleCnt="0"/>
      <dgm:spPr/>
    </dgm:pt>
    <dgm:pt modelId="{DAB28DB9-7D85-46F8-B76A-B1F229462F2D}" type="pres">
      <dgm:prSet presAssocID="{2BDEE02D-5CDC-4D99-981E-D3F3050F1850}" presName="Name37" presStyleLbl="parChTrans1D2" presStyleIdx="0" presStyleCnt="4"/>
      <dgm:spPr/>
      <dgm:t>
        <a:bodyPr/>
        <a:lstStyle/>
        <a:p>
          <a:endParaRPr lang="en-US"/>
        </a:p>
      </dgm:t>
    </dgm:pt>
    <dgm:pt modelId="{4DA96535-A770-4F47-9A7E-4AD94BFFE7F4}" type="pres">
      <dgm:prSet presAssocID="{370A020B-A954-4A0E-9F35-A3BB5EBF3D0F}" presName="hierRoot2" presStyleCnt="0">
        <dgm:presLayoutVars>
          <dgm:hierBranch val="init"/>
        </dgm:presLayoutVars>
      </dgm:prSet>
      <dgm:spPr/>
    </dgm:pt>
    <dgm:pt modelId="{70F21FF6-A86B-4BBB-9F68-C15B6F8F19F0}" type="pres">
      <dgm:prSet presAssocID="{370A020B-A954-4A0E-9F35-A3BB5EBF3D0F}" presName="rootComposite" presStyleCnt="0"/>
      <dgm:spPr/>
    </dgm:pt>
    <dgm:pt modelId="{3C1649E4-C638-4F67-962B-73FF9B268C01}" type="pres">
      <dgm:prSet presAssocID="{370A020B-A954-4A0E-9F35-A3BB5EBF3D0F}" presName="rootText" presStyleLbl="node2" presStyleIdx="0" presStyleCnt="4">
        <dgm:presLayoutVars>
          <dgm:chPref val="3"/>
        </dgm:presLayoutVars>
      </dgm:prSet>
      <dgm:spPr/>
      <dgm:t>
        <a:bodyPr/>
        <a:lstStyle/>
        <a:p>
          <a:endParaRPr lang="en-US"/>
        </a:p>
      </dgm:t>
    </dgm:pt>
    <dgm:pt modelId="{8CF99BE0-655F-4CB8-8097-0CC957718623}" type="pres">
      <dgm:prSet presAssocID="{370A020B-A954-4A0E-9F35-A3BB5EBF3D0F}" presName="rootConnector" presStyleLbl="node2" presStyleIdx="0" presStyleCnt="4"/>
      <dgm:spPr/>
      <dgm:t>
        <a:bodyPr/>
        <a:lstStyle/>
        <a:p>
          <a:endParaRPr lang="en-US"/>
        </a:p>
      </dgm:t>
    </dgm:pt>
    <dgm:pt modelId="{96DF6056-6DF1-4625-83B2-ABCA663A0A1F}" type="pres">
      <dgm:prSet presAssocID="{370A020B-A954-4A0E-9F35-A3BB5EBF3D0F}" presName="hierChild4" presStyleCnt="0"/>
      <dgm:spPr/>
    </dgm:pt>
    <dgm:pt modelId="{543A824C-A13C-4809-BEDA-08007127FA04}" type="pres">
      <dgm:prSet presAssocID="{370A020B-A954-4A0E-9F35-A3BB5EBF3D0F}" presName="hierChild5" presStyleCnt="0"/>
      <dgm:spPr/>
    </dgm:pt>
    <dgm:pt modelId="{DB1AD730-0C7A-429C-B08F-EC3975723C8D}" type="pres">
      <dgm:prSet presAssocID="{36C2C4DD-9B01-4BA3-88A3-70C8DFCFC88F}" presName="Name37" presStyleLbl="parChTrans1D2" presStyleIdx="1" presStyleCnt="4"/>
      <dgm:spPr/>
      <dgm:t>
        <a:bodyPr/>
        <a:lstStyle/>
        <a:p>
          <a:endParaRPr lang="en-US"/>
        </a:p>
      </dgm:t>
    </dgm:pt>
    <dgm:pt modelId="{0D317FC1-8B94-4511-A156-43090DC75F9E}" type="pres">
      <dgm:prSet presAssocID="{86298715-DA3D-44C4-BDED-3B01ED81058E}" presName="hierRoot2" presStyleCnt="0">
        <dgm:presLayoutVars>
          <dgm:hierBranch val="init"/>
        </dgm:presLayoutVars>
      </dgm:prSet>
      <dgm:spPr/>
    </dgm:pt>
    <dgm:pt modelId="{F40542B9-03EE-4291-9F5C-CA0139909B11}" type="pres">
      <dgm:prSet presAssocID="{86298715-DA3D-44C4-BDED-3B01ED81058E}" presName="rootComposite" presStyleCnt="0"/>
      <dgm:spPr/>
    </dgm:pt>
    <dgm:pt modelId="{412A1DFA-7B3C-47FA-8963-C20C58D6656A}" type="pres">
      <dgm:prSet presAssocID="{86298715-DA3D-44C4-BDED-3B01ED81058E}" presName="rootText" presStyleLbl="node2" presStyleIdx="1" presStyleCnt="4">
        <dgm:presLayoutVars>
          <dgm:chPref val="3"/>
        </dgm:presLayoutVars>
      </dgm:prSet>
      <dgm:spPr/>
      <dgm:t>
        <a:bodyPr/>
        <a:lstStyle/>
        <a:p>
          <a:endParaRPr lang="en-US"/>
        </a:p>
      </dgm:t>
    </dgm:pt>
    <dgm:pt modelId="{2685BEF8-92A0-4280-845F-270A93210583}" type="pres">
      <dgm:prSet presAssocID="{86298715-DA3D-44C4-BDED-3B01ED81058E}" presName="rootConnector" presStyleLbl="node2" presStyleIdx="1" presStyleCnt="4"/>
      <dgm:spPr/>
      <dgm:t>
        <a:bodyPr/>
        <a:lstStyle/>
        <a:p>
          <a:endParaRPr lang="en-US"/>
        </a:p>
      </dgm:t>
    </dgm:pt>
    <dgm:pt modelId="{493C3F93-9D13-43A7-A311-2E9762C10F79}" type="pres">
      <dgm:prSet presAssocID="{86298715-DA3D-44C4-BDED-3B01ED81058E}" presName="hierChild4" presStyleCnt="0"/>
      <dgm:spPr/>
    </dgm:pt>
    <dgm:pt modelId="{B6E593A9-859C-4708-88A1-F66867806353}" type="pres">
      <dgm:prSet presAssocID="{86298715-DA3D-44C4-BDED-3B01ED81058E}" presName="hierChild5" presStyleCnt="0"/>
      <dgm:spPr/>
    </dgm:pt>
    <dgm:pt modelId="{A054A1C2-ECC0-4EA1-98CD-E052D456402E}" type="pres">
      <dgm:prSet presAssocID="{719EA68C-D955-4150-B715-911E3A8B37E0}" presName="Name37" presStyleLbl="parChTrans1D2" presStyleIdx="2" presStyleCnt="4"/>
      <dgm:spPr/>
      <dgm:t>
        <a:bodyPr/>
        <a:lstStyle/>
        <a:p>
          <a:endParaRPr lang="en-US"/>
        </a:p>
      </dgm:t>
    </dgm:pt>
    <dgm:pt modelId="{AC08841B-F61D-487D-8126-1D89F4731B87}" type="pres">
      <dgm:prSet presAssocID="{00059DFA-B90C-453E-9AF0-A244FE0661A9}" presName="hierRoot2" presStyleCnt="0">
        <dgm:presLayoutVars>
          <dgm:hierBranch val="init"/>
        </dgm:presLayoutVars>
      </dgm:prSet>
      <dgm:spPr/>
    </dgm:pt>
    <dgm:pt modelId="{B6F5715B-56B0-4342-937E-3C8A1761CED3}" type="pres">
      <dgm:prSet presAssocID="{00059DFA-B90C-453E-9AF0-A244FE0661A9}" presName="rootComposite" presStyleCnt="0"/>
      <dgm:spPr/>
    </dgm:pt>
    <dgm:pt modelId="{E06C18CC-318E-47F2-9D2B-4D60DB4988C4}" type="pres">
      <dgm:prSet presAssocID="{00059DFA-B90C-453E-9AF0-A244FE0661A9}" presName="rootText" presStyleLbl="node2" presStyleIdx="2" presStyleCnt="4">
        <dgm:presLayoutVars>
          <dgm:chPref val="3"/>
        </dgm:presLayoutVars>
      </dgm:prSet>
      <dgm:spPr/>
      <dgm:t>
        <a:bodyPr/>
        <a:lstStyle/>
        <a:p>
          <a:endParaRPr lang="en-US"/>
        </a:p>
      </dgm:t>
    </dgm:pt>
    <dgm:pt modelId="{49D4EB78-8645-4200-9E20-D1E618E3F0A6}" type="pres">
      <dgm:prSet presAssocID="{00059DFA-B90C-453E-9AF0-A244FE0661A9}" presName="rootConnector" presStyleLbl="node2" presStyleIdx="2" presStyleCnt="4"/>
      <dgm:spPr/>
      <dgm:t>
        <a:bodyPr/>
        <a:lstStyle/>
        <a:p>
          <a:endParaRPr lang="en-US"/>
        </a:p>
      </dgm:t>
    </dgm:pt>
    <dgm:pt modelId="{DBE6C5DF-2C7A-465B-A17F-408622200EAF}" type="pres">
      <dgm:prSet presAssocID="{00059DFA-B90C-453E-9AF0-A244FE0661A9}" presName="hierChild4" presStyleCnt="0"/>
      <dgm:spPr/>
    </dgm:pt>
    <dgm:pt modelId="{C075AE57-4ED0-42BF-B345-07D39102FD40}" type="pres">
      <dgm:prSet presAssocID="{00059DFA-B90C-453E-9AF0-A244FE0661A9}" presName="hierChild5" presStyleCnt="0"/>
      <dgm:spPr/>
    </dgm:pt>
    <dgm:pt modelId="{6CC81C6A-3B1D-4605-97EA-809A3D71445F}" type="pres">
      <dgm:prSet presAssocID="{55EE3DF8-1D55-4E5F-ADD1-27F525785627}" presName="Name37" presStyleLbl="parChTrans1D2" presStyleIdx="3" presStyleCnt="4"/>
      <dgm:spPr/>
      <dgm:t>
        <a:bodyPr/>
        <a:lstStyle/>
        <a:p>
          <a:endParaRPr lang="en-US"/>
        </a:p>
      </dgm:t>
    </dgm:pt>
    <dgm:pt modelId="{061E39BB-8298-4854-9E9F-3A289E08D7F7}" type="pres">
      <dgm:prSet presAssocID="{56C5D178-728C-4327-9D0A-11A8662E5CBD}" presName="hierRoot2" presStyleCnt="0">
        <dgm:presLayoutVars>
          <dgm:hierBranch val="init"/>
        </dgm:presLayoutVars>
      </dgm:prSet>
      <dgm:spPr/>
    </dgm:pt>
    <dgm:pt modelId="{81821EBA-DAA9-4C34-89AD-49B957779EB3}" type="pres">
      <dgm:prSet presAssocID="{56C5D178-728C-4327-9D0A-11A8662E5CBD}" presName="rootComposite" presStyleCnt="0"/>
      <dgm:spPr/>
    </dgm:pt>
    <dgm:pt modelId="{C9A760F3-D16E-4C1E-AF35-C2B6E7559BB8}" type="pres">
      <dgm:prSet presAssocID="{56C5D178-728C-4327-9D0A-11A8662E5CBD}" presName="rootText" presStyleLbl="node2" presStyleIdx="3" presStyleCnt="4">
        <dgm:presLayoutVars>
          <dgm:chPref val="3"/>
        </dgm:presLayoutVars>
      </dgm:prSet>
      <dgm:spPr/>
      <dgm:t>
        <a:bodyPr/>
        <a:lstStyle/>
        <a:p>
          <a:endParaRPr lang="en-US"/>
        </a:p>
      </dgm:t>
    </dgm:pt>
    <dgm:pt modelId="{DBF449EE-A8C3-42C1-80C7-65DC2502D13F}" type="pres">
      <dgm:prSet presAssocID="{56C5D178-728C-4327-9D0A-11A8662E5CBD}" presName="rootConnector" presStyleLbl="node2" presStyleIdx="3" presStyleCnt="4"/>
      <dgm:spPr/>
      <dgm:t>
        <a:bodyPr/>
        <a:lstStyle/>
        <a:p>
          <a:endParaRPr lang="en-US"/>
        </a:p>
      </dgm:t>
    </dgm:pt>
    <dgm:pt modelId="{1272BCCA-166B-4183-969A-62D6431068FE}" type="pres">
      <dgm:prSet presAssocID="{56C5D178-728C-4327-9D0A-11A8662E5CBD}" presName="hierChild4" presStyleCnt="0"/>
      <dgm:spPr/>
    </dgm:pt>
    <dgm:pt modelId="{E05FB43C-D09E-4F00-B9C4-3F1F1D9871F3}" type="pres">
      <dgm:prSet presAssocID="{56C5D178-728C-4327-9D0A-11A8662E5CBD}" presName="hierChild5" presStyleCnt="0"/>
      <dgm:spPr/>
    </dgm:pt>
    <dgm:pt modelId="{61BA84D4-8632-41AD-97D9-91B5CB1A34DE}" type="pres">
      <dgm:prSet presAssocID="{EFA6A58E-0662-4C16-816A-C1BEA78B3464}" presName="hierChild3" presStyleCnt="0"/>
      <dgm:spPr/>
    </dgm:pt>
  </dgm:ptLst>
  <dgm:cxnLst>
    <dgm:cxn modelId="{C3D160C2-6F76-447F-8160-D3F934032CFA}" type="presOf" srcId="{00059DFA-B90C-453E-9AF0-A244FE0661A9}" destId="{49D4EB78-8645-4200-9E20-D1E618E3F0A6}" srcOrd="1" destOrd="0" presId="urn:microsoft.com/office/officeart/2005/8/layout/orgChart1"/>
    <dgm:cxn modelId="{B31FD0F8-FC74-4F31-A96A-F4E4C9E7960B}" type="presOf" srcId="{56C5D178-728C-4327-9D0A-11A8662E5CBD}" destId="{C9A760F3-D16E-4C1E-AF35-C2B6E7559BB8}" srcOrd="0" destOrd="0" presId="urn:microsoft.com/office/officeart/2005/8/layout/orgChart1"/>
    <dgm:cxn modelId="{FC5AEAB4-4B80-4D54-89DD-28EF68A3819E}" type="presOf" srcId="{370A020B-A954-4A0E-9F35-A3BB5EBF3D0F}" destId="{3C1649E4-C638-4F67-962B-73FF9B268C01}" srcOrd="0" destOrd="0" presId="urn:microsoft.com/office/officeart/2005/8/layout/orgChart1"/>
    <dgm:cxn modelId="{E3EC9CC7-F070-4422-9F6D-228B69C6AA39}" type="presOf" srcId="{719EA68C-D955-4150-B715-911E3A8B37E0}" destId="{A054A1C2-ECC0-4EA1-98CD-E052D456402E}" srcOrd="0" destOrd="0" presId="urn:microsoft.com/office/officeart/2005/8/layout/orgChart1"/>
    <dgm:cxn modelId="{3503A8CA-BFE5-4143-A0A8-8B13810892B3}" type="presOf" srcId="{EFA6A58E-0662-4C16-816A-C1BEA78B3464}" destId="{48BDD1CB-B93B-475B-A048-26AB21518872}" srcOrd="1" destOrd="0" presId="urn:microsoft.com/office/officeart/2005/8/layout/orgChart1"/>
    <dgm:cxn modelId="{97A52D17-2FAA-478D-A8E8-8E671318CE26}" type="presOf" srcId="{36C2C4DD-9B01-4BA3-88A3-70C8DFCFC88F}" destId="{DB1AD730-0C7A-429C-B08F-EC3975723C8D}" srcOrd="0" destOrd="0" presId="urn:microsoft.com/office/officeart/2005/8/layout/orgChart1"/>
    <dgm:cxn modelId="{E0530755-8975-4BE7-9084-36E48376ADF1}" type="presOf" srcId="{2BDEE02D-5CDC-4D99-981E-D3F3050F1850}" destId="{DAB28DB9-7D85-46F8-B76A-B1F229462F2D}" srcOrd="0" destOrd="0" presId="urn:microsoft.com/office/officeart/2005/8/layout/orgChart1"/>
    <dgm:cxn modelId="{EA3E7208-75A8-4994-9316-765ABE0C80E3}" type="presOf" srcId="{56C5D178-728C-4327-9D0A-11A8662E5CBD}" destId="{DBF449EE-A8C3-42C1-80C7-65DC2502D13F}" srcOrd="1" destOrd="0" presId="urn:microsoft.com/office/officeart/2005/8/layout/orgChart1"/>
    <dgm:cxn modelId="{D35FB8C3-899A-423B-BD32-584DEBFD6799}" type="presOf" srcId="{00059DFA-B90C-453E-9AF0-A244FE0661A9}" destId="{E06C18CC-318E-47F2-9D2B-4D60DB4988C4}" srcOrd="0" destOrd="0" presId="urn:microsoft.com/office/officeart/2005/8/layout/orgChart1"/>
    <dgm:cxn modelId="{7D1479A8-7619-42EC-BDA4-2D536EBE9A4D}" type="presOf" srcId="{CFC6F71F-B4FF-4EBD-ABA0-60ABA10E188B}" destId="{6F261285-9D8B-4B10-92A1-C495E13FC97C}" srcOrd="0" destOrd="0" presId="urn:microsoft.com/office/officeart/2005/8/layout/orgChart1"/>
    <dgm:cxn modelId="{7DBF5B9D-B2BD-476B-A3F9-38A002FB59F9}" type="presOf" srcId="{86298715-DA3D-44C4-BDED-3B01ED81058E}" destId="{2685BEF8-92A0-4280-845F-270A93210583}" srcOrd="1" destOrd="0" presId="urn:microsoft.com/office/officeart/2005/8/layout/orgChart1"/>
    <dgm:cxn modelId="{B8610CEC-2978-4933-94C4-86648F5B312A}" type="presOf" srcId="{55EE3DF8-1D55-4E5F-ADD1-27F525785627}" destId="{6CC81C6A-3B1D-4605-97EA-809A3D71445F}" srcOrd="0" destOrd="0" presId="urn:microsoft.com/office/officeart/2005/8/layout/orgChart1"/>
    <dgm:cxn modelId="{AEC45B44-84DB-4889-AB62-206C63E83BE1}" srcId="{EFA6A58E-0662-4C16-816A-C1BEA78B3464}" destId="{56C5D178-728C-4327-9D0A-11A8662E5CBD}" srcOrd="3" destOrd="0" parTransId="{55EE3DF8-1D55-4E5F-ADD1-27F525785627}" sibTransId="{A8C265D0-98C7-4FFD-9A69-B9E731435E95}"/>
    <dgm:cxn modelId="{1B1794D1-40BF-4FAA-AF4C-CBEA05022262}" type="presOf" srcId="{370A020B-A954-4A0E-9F35-A3BB5EBF3D0F}" destId="{8CF99BE0-655F-4CB8-8097-0CC957718623}" srcOrd="1" destOrd="0" presId="urn:microsoft.com/office/officeart/2005/8/layout/orgChart1"/>
    <dgm:cxn modelId="{35398D7E-DD1F-4583-A6D5-1F513549D226}" srcId="{EFA6A58E-0662-4C16-816A-C1BEA78B3464}" destId="{86298715-DA3D-44C4-BDED-3B01ED81058E}" srcOrd="1" destOrd="0" parTransId="{36C2C4DD-9B01-4BA3-88A3-70C8DFCFC88F}" sibTransId="{AA865A0F-A6DA-4F00-A7EA-54624569A5DF}"/>
    <dgm:cxn modelId="{1A5468BD-B78D-4128-B3BC-921167ABABEC}" type="presOf" srcId="{86298715-DA3D-44C4-BDED-3B01ED81058E}" destId="{412A1DFA-7B3C-47FA-8963-C20C58D6656A}" srcOrd="0" destOrd="0" presId="urn:microsoft.com/office/officeart/2005/8/layout/orgChart1"/>
    <dgm:cxn modelId="{7F9882BA-9282-4008-A3AE-A82D015F4D97}" srcId="{EFA6A58E-0662-4C16-816A-C1BEA78B3464}" destId="{00059DFA-B90C-453E-9AF0-A244FE0661A9}" srcOrd="2" destOrd="0" parTransId="{719EA68C-D955-4150-B715-911E3A8B37E0}" sibTransId="{CCDA128C-6AFF-42FD-B345-04B3A85216FF}"/>
    <dgm:cxn modelId="{D9417698-2A99-448F-91A3-A881A8DB3357}" type="presOf" srcId="{EFA6A58E-0662-4C16-816A-C1BEA78B3464}" destId="{120EB53B-E28C-4781-9AA1-C60BECCBF7C1}" srcOrd="0" destOrd="0" presId="urn:microsoft.com/office/officeart/2005/8/layout/orgChart1"/>
    <dgm:cxn modelId="{79EE96D6-2A8E-4FEC-973A-68FC2AB4F538}" srcId="{EFA6A58E-0662-4C16-816A-C1BEA78B3464}" destId="{370A020B-A954-4A0E-9F35-A3BB5EBF3D0F}" srcOrd="0" destOrd="0" parTransId="{2BDEE02D-5CDC-4D99-981E-D3F3050F1850}" sibTransId="{910F5A7B-FF0A-4A1E-8F5D-FE042BB74560}"/>
    <dgm:cxn modelId="{118BEAC4-00F2-4280-A155-873D095813B4}" srcId="{CFC6F71F-B4FF-4EBD-ABA0-60ABA10E188B}" destId="{EFA6A58E-0662-4C16-816A-C1BEA78B3464}" srcOrd="0" destOrd="0" parTransId="{EB3B7CC5-DE0B-4966-AE48-60AE1A704837}" sibTransId="{F82D62E6-906C-4794-A640-28BA161D2D0B}"/>
    <dgm:cxn modelId="{962C66FA-4F21-465E-A45B-4B19085F6496}" type="presParOf" srcId="{6F261285-9D8B-4B10-92A1-C495E13FC97C}" destId="{233B295D-55D1-4548-AC5B-C0BB5DFE3D34}" srcOrd="0" destOrd="0" presId="urn:microsoft.com/office/officeart/2005/8/layout/orgChart1"/>
    <dgm:cxn modelId="{8DC5FE99-95ED-4BDB-8FDB-4422FD7F3748}" type="presParOf" srcId="{233B295D-55D1-4548-AC5B-C0BB5DFE3D34}" destId="{AA9459F0-B653-407A-AF7A-A0E4891475A9}" srcOrd="0" destOrd="0" presId="urn:microsoft.com/office/officeart/2005/8/layout/orgChart1"/>
    <dgm:cxn modelId="{1536A452-B73D-4101-A68A-C34B070B036F}" type="presParOf" srcId="{AA9459F0-B653-407A-AF7A-A0E4891475A9}" destId="{120EB53B-E28C-4781-9AA1-C60BECCBF7C1}" srcOrd="0" destOrd="0" presId="urn:microsoft.com/office/officeart/2005/8/layout/orgChart1"/>
    <dgm:cxn modelId="{92C17B4B-EAA3-4F5F-B970-A453E1814336}" type="presParOf" srcId="{AA9459F0-B653-407A-AF7A-A0E4891475A9}" destId="{48BDD1CB-B93B-475B-A048-26AB21518872}" srcOrd="1" destOrd="0" presId="urn:microsoft.com/office/officeart/2005/8/layout/orgChart1"/>
    <dgm:cxn modelId="{DDB55F5D-1203-4CCE-900D-8FA6510FECB0}" type="presParOf" srcId="{233B295D-55D1-4548-AC5B-C0BB5DFE3D34}" destId="{2CCF6352-07F1-4FDF-AF65-716ED6B88E8C}" srcOrd="1" destOrd="0" presId="urn:microsoft.com/office/officeart/2005/8/layout/orgChart1"/>
    <dgm:cxn modelId="{DDDC1E85-40D1-420D-B710-EF29F356EA74}" type="presParOf" srcId="{2CCF6352-07F1-4FDF-AF65-716ED6B88E8C}" destId="{DAB28DB9-7D85-46F8-B76A-B1F229462F2D}" srcOrd="0" destOrd="0" presId="urn:microsoft.com/office/officeart/2005/8/layout/orgChart1"/>
    <dgm:cxn modelId="{8E80CDC8-6C28-4949-B0A8-BE50FCE76FAC}" type="presParOf" srcId="{2CCF6352-07F1-4FDF-AF65-716ED6B88E8C}" destId="{4DA96535-A770-4F47-9A7E-4AD94BFFE7F4}" srcOrd="1" destOrd="0" presId="urn:microsoft.com/office/officeart/2005/8/layout/orgChart1"/>
    <dgm:cxn modelId="{53942518-C45B-4835-A621-56983A21D08F}" type="presParOf" srcId="{4DA96535-A770-4F47-9A7E-4AD94BFFE7F4}" destId="{70F21FF6-A86B-4BBB-9F68-C15B6F8F19F0}" srcOrd="0" destOrd="0" presId="urn:microsoft.com/office/officeart/2005/8/layout/orgChart1"/>
    <dgm:cxn modelId="{AEA1830C-E807-4335-9668-2882669A922B}" type="presParOf" srcId="{70F21FF6-A86B-4BBB-9F68-C15B6F8F19F0}" destId="{3C1649E4-C638-4F67-962B-73FF9B268C01}" srcOrd="0" destOrd="0" presId="urn:microsoft.com/office/officeart/2005/8/layout/orgChart1"/>
    <dgm:cxn modelId="{E69A2BDD-7D30-43B7-A2BB-0AAEBEEF83B7}" type="presParOf" srcId="{70F21FF6-A86B-4BBB-9F68-C15B6F8F19F0}" destId="{8CF99BE0-655F-4CB8-8097-0CC957718623}" srcOrd="1" destOrd="0" presId="urn:microsoft.com/office/officeart/2005/8/layout/orgChart1"/>
    <dgm:cxn modelId="{FD5AE4D4-9459-42AA-9419-E4B6AABE5EC9}" type="presParOf" srcId="{4DA96535-A770-4F47-9A7E-4AD94BFFE7F4}" destId="{96DF6056-6DF1-4625-83B2-ABCA663A0A1F}" srcOrd="1" destOrd="0" presId="urn:microsoft.com/office/officeart/2005/8/layout/orgChart1"/>
    <dgm:cxn modelId="{3AF860E5-0E9A-4291-AE84-0E91A78DCBA8}" type="presParOf" srcId="{4DA96535-A770-4F47-9A7E-4AD94BFFE7F4}" destId="{543A824C-A13C-4809-BEDA-08007127FA04}" srcOrd="2" destOrd="0" presId="urn:microsoft.com/office/officeart/2005/8/layout/orgChart1"/>
    <dgm:cxn modelId="{BC14AC55-995A-4D9D-A85D-155CFF69EFD2}" type="presParOf" srcId="{2CCF6352-07F1-4FDF-AF65-716ED6B88E8C}" destId="{DB1AD730-0C7A-429C-B08F-EC3975723C8D}" srcOrd="2" destOrd="0" presId="urn:microsoft.com/office/officeart/2005/8/layout/orgChart1"/>
    <dgm:cxn modelId="{544FAAF8-D3B5-417C-A40F-E72C802A4BDD}" type="presParOf" srcId="{2CCF6352-07F1-4FDF-AF65-716ED6B88E8C}" destId="{0D317FC1-8B94-4511-A156-43090DC75F9E}" srcOrd="3" destOrd="0" presId="urn:microsoft.com/office/officeart/2005/8/layout/orgChart1"/>
    <dgm:cxn modelId="{53A6FA69-DB77-4A95-AA48-F5D2FE1A922A}" type="presParOf" srcId="{0D317FC1-8B94-4511-A156-43090DC75F9E}" destId="{F40542B9-03EE-4291-9F5C-CA0139909B11}" srcOrd="0" destOrd="0" presId="urn:microsoft.com/office/officeart/2005/8/layout/orgChart1"/>
    <dgm:cxn modelId="{74BD46B7-C80F-43E8-8268-3CA1DAE8DC6D}" type="presParOf" srcId="{F40542B9-03EE-4291-9F5C-CA0139909B11}" destId="{412A1DFA-7B3C-47FA-8963-C20C58D6656A}" srcOrd="0" destOrd="0" presId="urn:microsoft.com/office/officeart/2005/8/layout/orgChart1"/>
    <dgm:cxn modelId="{56DEBD2A-3099-4BF3-ABA0-DA2932E86BF3}" type="presParOf" srcId="{F40542B9-03EE-4291-9F5C-CA0139909B11}" destId="{2685BEF8-92A0-4280-845F-270A93210583}" srcOrd="1" destOrd="0" presId="urn:microsoft.com/office/officeart/2005/8/layout/orgChart1"/>
    <dgm:cxn modelId="{3435CA8E-903C-4202-A265-E2D9C700D553}" type="presParOf" srcId="{0D317FC1-8B94-4511-A156-43090DC75F9E}" destId="{493C3F93-9D13-43A7-A311-2E9762C10F79}" srcOrd="1" destOrd="0" presId="urn:microsoft.com/office/officeart/2005/8/layout/orgChart1"/>
    <dgm:cxn modelId="{CEFC2C79-F2D9-4FD7-912F-1D8B14C71824}" type="presParOf" srcId="{0D317FC1-8B94-4511-A156-43090DC75F9E}" destId="{B6E593A9-859C-4708-88A1-F66867806353}" srcOrd="2" destOrd="0" presId="urn:microsoft.com/office/officeart/2005/8/layout/orgChart1"/>
    <dgm:cxn modelId="{DA4D0070-99B2-4315-B32D-C4A1A58FBE04}" type="presParOf" srcId="{2CCF6352-07F1-4FDF-AF65-716ED6B88E8C}" destId="{A054A1C2-ECC0-4EA1-98CD-E052D456402E}" srcOrd="4" destOrd="0" presId="urn:microsoft.com/office/officeart/2005/8/layout/orgChart1"/>
    <dgm:cxn modelId="{960B5ED6-2179-40D9-A266-B61A95D87DBE}" type="presParOf" srcId="{2CCF6352-07F1-4FDF-AF65-716ED6B88E8C}" destId="{AC08841B-F61D-487D-8126-1D89F4731B87}" srcOrd="5" destOrd="0" presId="urn:microsoft.com/office/officeart/2005/8/layout/orgChart1"/>
    <dgm:cxn modelId="{8787313F-0D22-4028-A5BF-80610773ABA1}" type="presParOf" srcId="{AC08841B-F61D-487D-8126-1D89F4731B87}" destId="{B6F5715B-56B0-4342-937E-3C8A1761CED3}" srcOrd="0" destOrd="0" presId="urn:microsoft.com/office/officeart/2005/8/layout/orgChart1"/>
    <dgm:cxn modelId="{7AD0C0DE-038B-4FF4-86AA-D37554B56D10}" type="presParOf" srcId="{B6F5715B-56B0-4342-937E-3C8A1761CED3}" destId="{E06C18CC-318E-47F2-9D2B-4D60DB4988C4}" srcOrd="0" destOrd="0" presId="urn:microsoft.com/office/officeart/2005/8/layout/orgChart1"/>
    <dgm:cxn modelId="{688CD910-4C2C-45F4-86BA-7A48DA5C04E1}" type="presParOf" srcId="{B6F5715B-56B0-4342-937E-3C8A1761CED3}" destId="{49D4EB78-8645-4200-9E20-D1E618E3F0A6}" srcOrd="1" destOrd="0" presId="urn:microsoft.com/office/officeart/2005/8/layout/orgChart1"/>
    <dgm:cxn modelId="{EB644197-A54D-4DAE-9C3F-F5FDF0AACA30}" type="presParOf" srcId="{AC08841B-F61D-487D-8126-1D89F4731B87}" destId="{DBE6C5DF-2C7A-465B-A17F-408622200EAF}" srcOrd="1" destOrd="0" presId="urn:microsoft.com/office/officeart/2005/8/layout/orgChart1"/>
    <dgm:cxn modelId="{47AC5825-FC54-47AB-AB8A-F8ED8AEF7336}" type="presParOf" srcId="{AC08841B-F61D-487D-8126-1D89F4731B87}" destId="{C075AE57-4ED0-42BF-B345-07D39102FD40}" srcOrd="2" destOrd="0" presId="urn:microsoft.com/office/officeart/2005/8/layout/orgChart1"/>
    <dgm:cxn modelId="{AD578015-ED1D-4A30-B68D-B7D0E122380E}" type="presParOf" srcId="{2CCF6352-07F1-4FDF-AF65-716ED6B88E8C}" destId="{6CC81C6A-3B1D-4605-97EA-809A3D71445F}" srcOrd="6" destOrd="0" presId="urn:microsoft.com/office/officeart/2005/8/layout/orgChart1"/>
    <dgm:cxn modelId="{793322F9-64AB-49F9-BD96-063C882D7AFC}" type="presParOf" srcId="{2CCF6352-07F1-4FDF-AF65-716ED6B88E8C}" destId="{061E39BB-8298-4854-9E9F-3A289E08D7F7}" srcOrd="7" destOrd="0" presId="urn:microsoft.com/office/officeart/2005/8/layout/orgChart1"/>
    <dgm:cxn modelId="{81C26E09-7E76-483A-9BF5-945BF94E7F02}" type="presParOf" srcId="{061E39BB-8298-4854-9E9F-3A289E08D7F7}" destId="{81821EBA-DAA9-4C34-89AD-49B957779EB3}" srcOrd="0" destOrd="0" presId="urn:microsoft.com/office/officeart/2005/8/layout/orgChart1"/>
    <dgm:cxn modelId="{82443B4B-E4A7-4487-BA37-C2DC07AD6FBF}" type="presParOf" srcId="{81821EBA-DAA9-4C34-89AD-49B957779EB3}" destId="{C9A760F3-D16E-4C1E-AF35-C2B6E7559BB8}" srcOrd="0" destOrd="0" presId="urn:microsoft.com/office/officeart/2005/8/layout/orgChart1"/>
    <dgm:cxn modelId="{4977BC7A-36C9-41BF-808A-B6C43147E114}" type="presParOf" srcId="{81821EBA-DAA9-4C34-89AD-49B957779EB3}" destId="{DBF449EE-A8C3-42C1-80C7-65DC2502D13F}" srcOrd="1" destOrd="0" presId="urn:microsoft.com/office/officeart/2005/8/layout/orgChart1"/>
    <dgm:cxn modelId="{21B31A23-D2A8-4B9B-92E2-F4E1C5696C92}" type="presParOf" srcId="{061E39BB-8298-4854-9E9F-3A289E08D7F7}" destId="{1272BCCA-166B-4183-969A-62D6431068FE}" srcOrd="1" destOrd="0" presId="urn:microsoft.com/office/officeart/2005/8/layout/orgChart1"/>
    <dgm:cxn modelId="{74AA97CA-88AC-4023-83A2-1BE649C81238}" type="presParOf" srcId="{061E39BB-8298-4854-9E9F-3A289E08D7F7}" destId="{E05FB43C-D09E-4F00-B9C4-3F1F1D9871F3}" srcOrd="2" destOrd="0" presId="urn:microsoft.com/office/officeart/2005/8/layout/orgChart1"/>
    <dgm:cxn modelId="{21C51959-B7E9-4C5A-A87E-8048CCA3290D}" type="presParOf" srcId="{233B295D-55D1-4548-AC5B-C0BB5DFE3D34}" destId="{61BA84D4-8632-41AD-97D9-91B5CB1A34DE}" srcOrd="2" destOrd="0" presId="urn:microsoft.com/office/officeart/2005/8/layout/orgChart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29B324E-86EE-4EA4-B98D-7B9587D36DBA}" type="doc">
      <dgm:prSet loTypeId="urn:microsoft.com/office/officeart/2005/8/layout/chevron1" loCatId="process" qsTypeId="urn:microsoft.com/office/officeart/2005/8/quickstyle/simple1" qsCatId="simple" csTypeId="urn:microsoft.com/office/officeart/2005/8/colors/accent1_2" csCatId="accent1" phldr="1"/>
      <dgm:spPr/>
    </dgm:pt>
    <dgm:pt modelId="{8D29ED5C-016D-4811-9778-D4C03897C041}">
      <dgm:prSet phldrT="[Text]" custT="1"/>
      <dgm:spPr>
        <a:solidFill>
          <a:schemeClr val="bg1"/>
        </a:solidFill>
      </dgm:spPr>
      <dgm:t>
        <a:bodyPr/>
        <a:lstStyle/>
        <a:p>
          <a:r>
            <a:rPr lang="en-US" sz="1100" dirty="0" smtClean="0">
              <a:solidFill>
                <a:srgbClr val="595959"/>
              </a:solidFill>
            </a:rPr>
            <a:t>Key Strategic Indicators</a:t>
          </a:r>
          <a:endParaRPr lang="en-US" sz="1100" dirty="0">
            <a:solidFill>
              <a:srgbClr val="595959"/>
            </a:solidFill>
          </a:endParaRPr>
        </a:p>
      </dgm:t>
    </dgm:pt>
    <dgm:pt modelId="{861F9D4F-F0DA-4303-BECA-AD3BC8DD5606}" type="parTrans" cxnId="{FDC5D96D-C2E2-41BD-9938-E857A5D5D1DF}">
      <dgm:prSet/>
      <dgm:spPr/>
      <dgm:t>
        <a:bodyPr/>
        <a:lstStyle/>
        <a:p>
          <a:endParaRPr lang="en-US" sz="1100">
            <a:solidFill>
              <a:srgbClr val="595959"/>
            </a:solidFill>
          </a:endParaRPr>
        </a:p>
      </dgm:t>
    </dgm:pt>
    <dgm:pt modelId="{9F7570A1-35B0-409B-950F-8E391E501DD1}" type="sibTrans" cxnId="{FDC5D96D-C2E2-41BD-9938-E857A5D5D1DF}">
      <dgm:prSet/>
      <dgm:spPr/>
      <dgm:t>
        <a:bodyPr/>
        <a:lstStyle/>
        <a:p>
          <a:endParaRPr lang="en-US" sz="1100">
            <a:solidFill>
              <a:srgbClr val="595959"/>
            </a:solidFill>
          </a:endParaRPr>
        </a:p>
      </dgm:t>
    </dgm:pt>
    <dgm:pt modelId="{452EB056-ACF0-42EF-8EDD-EF6B7F5B7FFD}">
      <dgm:prSet phldrT="[Text]" custT="1"/>
      <dgm:spPr>
        <a:solidFill>
          <a:schemeClr val="bg1"/>
        </a:solidFill>
      </dgm:spPr>
      <dgm:t>
        <a:bodyPr/>
        <a:lstStyle/>
        <a:p>
          <a:r>
            <a:rPr lang="en-US" sz="1100" dirty="0" smtClean="0">
              <a:solidFill>
                <a:srgbClr val="595959"/>
              </a:solidFill>
            </a:rPr>
            <a:t>Success Factors </a:t>
          </a:r>
          <a:endParaRPr lang="en-US" sz="1100" dirty="0">
            <a:solidFill>
              <a:srgbClr val="595959"/>
            </a:solidFill>
          </a:endParaRPr>
        </a:p>
      </dgm:t>
    </dgm:pt>
    <dgm:pt modelId="{EF74A71E-F38C-4AC8-8D78-618765980DDC}" type="parTrans" cxnId="{D5625DA0-3476-4EB5-90FC-E905F7E55CA9}">
      <dgm:prSet/>
      <dgm:spPr/>
      <dgm:t>
        <a:bodyPr/>
        <a:lstStyle/>
        <a:p>
          <a:endParaRPr lang="en-US" sz="1100">
            <a:solidFill>
              <a:srgbClr val="595959"/>
            </a:solidFill>
          </a:endParaRPr>
        </a:p>
      </dgm:t>
    </dgm:pt>
    <dgm:pt modelId="{8CA53C98-597B-4758-931F-7DA3A99EC37C}" type="sibTrans" cxnId="{D5625DA0-3476-4EB5-90FC-E905F7E55CA9}">
      <dgm:prSet/>
      <dgm:spPr/>
      <dgm:t>
        <a:bodyPr/>
        <a:lstStyle/>
        <a:p>
          <a:endParaRPr lang="en-US" sz="1100">
            <a:solidFill>
              <a:srgbClr val="595959"/>
            </a:solidFill>
          </a:endParaRPr>
        </a:p>
      </dgm:t>
    </dgm:pt>
    <dgm:pt modelId="{A938B91E-A7FD-4F20-9231-2334CC41A417}">
      <dgm:prSet phldrT="[Text]" custT="1"/>
      <dgm:spPr>
        <a:solidFill>
          <a:schemeClr val="bg1"/>
        </a:solidFill>
      </dgm:spPr>
      <dgm:t>
        <a:bodyPr/>
        <a:lstStyle/>
        <a:p>
          <a:r>
            <a:rPr lang="en-US" sz="1100" dirty="0" smtClean="0">
              <a:solidFill>
                <a:srgbClr val="595959"/>
              </a:solidFill>
            </a:rPr>
            <a:t>Departmental KPIs &amp; Initiatives</a:t>
          </a:r>
          <a:endParaRPr lang="en-US" sz="1100" dirty="0">
            <a:solidFill>
              <a:srgbClr val="595959"/>
            </a:solidFill>
          </a:endParaRPr>
        </a:p>
      </dgm:t>
    </dgm:pt>
    <dgm:pt modelId="{0FE7340E-CDE7-49D6-AC6C-BA9317E96A36}" type="parTrans" cxnId="{7A930C6F-2D1A-476C-B0E5-A04150EE042D}">
      <dgm:prSet/>
      <dgm:spPr/>
      <dgm:t>
        <a:bodyPr/>
        <a:lstStyle/>
        <a:p>
          <a:endParaRPr lang="en-US" sz="1100">
            <a:solidFill>
              <a:srgbClr val="595959"/>
            </a:solidFill>
          </a:endParaRPr>
        </a:p>
      </dgm:t>
    </dgm:pt>
    <dgm:pt modelId="{0B24D1B6-C24F-4A22-A672-7D41C328A120}" type="sibTrans" cxnId="{7A930C6F-2D1A-476C-B0E5-A04150EE042D}">
      <dgm:prSet/>
      <dgm:spPr/>
      <dgm:t>
        <a:bodyPr/>
        <a:lstStyle/>
        <a:p>
          <a:endParaRPr lang="en-US" sz="1100">
            <a:solidFill>
              <a:srgbClr val="595959"/>
            </a:solidFill>
          </a:endParaRPr>
        </a:p>
      </dgm:t>
    </dgm:pt>
    <dgm:pt modelId="{49FC371D-45B8-4849-A153-0D814BD9E16F}" type="pres">
      <dgm:prSet presAssocID="{029B324E-86EE-4EA4-B98D-7B9587D36DBA}" presName="Name0" presStyleCnt="0">
        <dgm:presLayoutVars>
          <dgm:dir/>
          <dgm:animLvl val="lvl"/>
          <dgm:resizeHandles val="exact"/>
        </dgm:presLayoutVars>
      </dgm:prSet>
      <dgm:spPr/>
    </dgm:pt>
    <dgm:pt modelId="{036C51C6-5896-4110-AC0F-12145EC97A70}" type="pres">
      <dgm:prSet presAssocID="{8D29ED5C-016D-4811-9778-D4C03897C041}" presName="parTxOnly" presStyleLbl="node1" presStyleIdx="0" presStyleCnt="3">
        <dgm:presLayoutVars>
          <dgm:chMax val="0"/>
          <dgm:chPref val="0"/>
          <dgm:bulletEnabled val="1"/>
        </dgm:presLayoutVars>
      </dgm:prSet>
      <dgm:spPr/>
      <dgm:t>
        <a:bodyPr/>
        <a:lstStyle/>
        <a:p>
          <a:endParaRPr lang="en-US"/>
        </a:p>
      </dgm:t>
    </dgm:pt>
    <dgm:pt modelId="{957F7D0C-921C-425E-A12B-2AD890565822}" type="pres">
      <dgm:prSet presAssocID="{9F7570A1-35B0-409B-950F-8E391E501DD1}" presName="parTxOnlySpace" presStyleCnt="0"/>
      <dgm:spPr/>
    </dgm:pt>
    <dgm:pt modelId="{B2E8F70A-0839-4D6E-A753-0A842E30E1D3}" type="pres">
      <dgm:prSet presAssocID="{452EB056-ACF0-42EF-8EDD-EF6B7F5B7FFD}" presName="parTxOnly" presStyleLbl="node1" presStyleIdx="1" presStyleCnt="3">
        <dgm:presLayoutVars>
          <dgm:chMax val="0"/>
          <dgm:chPref val="0"/>
          <dgm:bulletEnabled val="1"/>
        </dgm:presLayoutVars>
      </dgm:prSet>
      <dgm:spPr/>
      <dgm:t>
        <a:bodyPr/>
        <a:lstStyle/>
        <a:p>
          <a:endParaRPr lang="en-US"/>
        </a:p>
      </dgm:t>
    </dgm:pt>
    <dgm:pt modelId="{C2995BF8-D17B-49C0-A3CF-9F2CF779DB56}" type="pres">
      <dgm:prSet presAssocID="{8CA53C98-597B-4758-931F-7DA3A99EC37C}" presName="parTxOnlySpace" presStyleCnt="0"/>
      <dgm:spPr/>
    </dgm:pt>
    <dgm:pt modelId="{664844F0-BD3D-4875-AC5E-CD8D4D57E0E6}" type="pres">
      <dgm:prSet presAssocID="{A938B91E-A7FD-4F20-9231-2334CC41A417}" presName="parTxOnly" presStyleLbl="node1" presStyleIdx="2" presStyleCnt="3">
        <dgm:presLayoutVars>
          <dgm:chMax val="0"/>
          <dgm:chPref val="0"/>
          <dgm:bulletEnabled val="1"/>
        </dgm:presLayoutVars>
      </dgm:prSet>
      <dgm:spPr/>
      <dgm:t>
        <a:bodyPr/>
        <a:lstStyle/>
        <a:p>
          <a:endParaRPr lang="en-US"/>
        </a:p>
      </dgm:t>
    </dgm:pt>
  </dgm:ptLst>
  <dgm:cxnLst>
    <dgm:cxn modelId="{774CFF64-9C64-43F2-A448-5FCF4212EC3C}" type="presOf" srcId="{8D29ED5C-016D-4811-9778-D4C03897C041}" destId="{036C51C6-5896-4110-AC0F-12145EC97A70}" srcOrd="0" destOrd="0" presId="urn:microsoft.com/office/officeart/2005/8/layout/chevron1"/>
    <dgm:cxn modelId="{AD3AC1EC-B1B9-4895-885E-AAB1196792FB}" type="presOf" srcId="{452EB056-ACF0-42EF-8EDD-EF6B7F5B7FFD}" destId="{B2E8F70A-0839-4D6E-A753-0A842E30E1D3}" srcOrd="0" destOrd="0" presId="urn:microsoft.com/office/officeart/2005/8/layout/chevron1"/>
    <dgm:cxn modelId="{7A930C6F-2D1A-476C-B0E5-A04150EE042D}" srcId="{029B324E-86EE-4EA4-B98D-7B9587D36DBA}" destId="{A938B91E-A7FD-4F20-9231-2334CC41A417}" srcOrd="2" destOrd="0" parTransId="{0FE7340E-CDE7-49D6-AC6C-BA9317E96A36}" sibTransId="{0B24D1B6-C24F-4A22-A672-7D41C328A120}"/>
    <dgm:cxn modelId="{FDC5D96D-C2E2-41BD-9938-E857A5D5D1DF}" srcId="{029B324E-86EE-4EA4-B98D-7B9587D36DBA}" destId="{8D29ED5C-016D-4811-9778-D4C03897C041}" srcOrd="0" destOrd="0" parTransId="{861F9D4F-F0DA-4303-BECA-AD3BC8DD5606}" sibTransId="{9F7570A1-35B0-409B-950F-8E391E501DD1}"/>
    <dgm:cxn modelId="{866B8C25-76D9-419E-B422-3AD3AA9E3B6A}" type="presOf" srcId="{A938B91E-A7FD-4F20-9231-2334CC41A417}" destId="{664844F0-BD3D-4875-AC5E-CD8D4D57E0E6}" srcOrd="0" destOrd="0" presId="urn:microsoft.com/office/officeart/2005/8/layout/chevron1"/>
    <dgm:cxn modelId="{D5625DA0-3476-4EB5-90FC-E905F7E55CA9}" srcId="{029B324E-86EE-4EA4-B98D-7B9587D36DBA}" destId="{452EB056-ACF0-42EF-8EDD-EF6B7F5B7FFD}" srcOrd="1" destOrd="0" parTransId="{EF74A71E-F38C-4AC8-8D78-618765980DDC}" sibTransId="{8CA53C98-597B-4758-931F-7DA3A99EC37C}"/>
    <dgm:cxn modelId="{7F36E234-0816-4F51-BFFD-F6C4BA41FD1B}" type="presOf" srcId="{029B324E-86EE-4EA4-B98D-7B9587D36DBA}" destId="{49FC371D-45B8-4849-A153-0D814BD9E16F}" srcOrd="0" destOrd="0" presId="urn:microsoft.com/office/officeart/2005/8/layout/chevron1"/>
    <dgm:cxn modelId="{C17A2DE6-68D2-4746-A52E-AB80D8C1548D}" type="presParOf" srcId="{49FC371D-45B8-4849-A153-0D814BD9E16F}" destId="{036C51C6-5896-4110-AC0F-12145EC97A70}" srcOrd="0" destOrd="0" presId="urn:microsoft.com/office/officeart/2005/8/layout/chevron1"/>
    <dgm:cxn modelId="{A0755E3C-13AC-4B71-9557-D93BD26F585F}" type="presParOf" srcId="{49FC371D-45B8-4849-A153-0D814BD9E16F}" destId="{957F7D0C-921C-425E-A12B-2AD890565822}" srcOrd="1" destOrd="0" presId="urn:microsoft.com/office/officeart/2005/8/layout/chevron1"/>
    <dgm:cxn modelId="{B3EF7BB7-3514-4F0D-90AA-F02B42D8CD8D}" type="presParOf" srcId="{49FC371D-45B8-4849-A153-0D814BD9E16F}" destId="{B2E8F70A-0839-4D6E-A753-0A842E30E1D3}" srcOrd="2" destOrd="0" presId="urn:microsoft.com/office/officeart/2005/8/layout/chevron1"/>
    <dgm:cxn modelId="{84D9756D-7D2C-4B93-9EC2-329AF1B54D18}" type="presParOf" srcId="{49FC371D-45B8-4849-A153-0D814BD9E16F}" destId="{C2995BF8-D17B-49C0-A3CF-9F2CF779DB56}" srcOrd="3" destOrd="0" presId="urn:microsoft.com/office/officeart/2005/8/layout/chevron1"/>
    <dgm:cxn modelId="{87713888-A1EE-4E8A-868E-0606C86DD8E9}" type="presParOf" srcId="{49FC371D-45B8-4849-A153-0D814BD9E16F}" destId="{664844F0-BD3D-4875-AC5E-CD8D4D57E0E6}" srcOrd="4" destOrd="0" presId="urn:microsoft.com/office/officeart/2005/8/layout/chevro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FC6F71F-B4FF-4EBD-ABA0-60ABA10E188B}"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EFA6A58E-0662-4C16-816A-C1BEA78B3464}">
      <dgm:prSet phldrT="[Text]" custT="1"/>
      <dgm:spPr>
        <a:solidFill>
          <a:schemeClr val="bg1"/>
        </a:solidFill>
      </dgm:spPr>
      <dgm:t>
        <a:bodyPr/>
        <a:lstStyle/>
        <a:p>
          <a:r>
            <a:rPr lang="ar-EG" sz="1200" dirty="0" smtClean="0">
              <a:solidFill>
                <a:srgbClr val="595959"/>
              </a:solidFill>
            </a:rPr>
            <a:t>الغاية</a:t>
          </a:r>
          <a:endParaRPr lang="en-US" sz="1200" dirty="0">
            <a:solidFill>
              <a:srgbClr val="595959"/>
            </a:solidFill>
          </a:endParaRPr>
        </a:p>
      </dgm:t>
    </dgm:pt>
    <dgm:pt modelId="{EB3B7CC5-DE0B-4966-AE48-60AE1A704837}" type="parTrans" cxnId="{118BEAC4-00F2-4280-A155-873D095813B4}">
      <dgm:prSet/>
      <dgm:spPr/>
      <dgm:t>
        <a:bodyPr/>
        <a:lstStyle/>
        <a:p>
          <a:endParaRPr lang="en-US" sz="1200">
            <a:solidFill>
              <a:srgbClr val="595959"/>
            </a:solidFill>
          </a:endParaRPr>
        </a:p>
      </dgm:t>
    </dgm:pt>
    <dgm:pt modelId="{F82D62E6-906C-4794-A640-28BA161D2D0B}" type="sibTrans" cxnId="{118BEAC4-00F2-4280-A155-873D095813B4}">
      <dgm:prSet/>
      <dgm:spPr/>
      <dgm:t>
        <a:bodyPr/>
        <a:lstStyle/>
        <a:p>
          <a:endParaRPr lang="en-US" sz="1200">
            <a:solidFill>
              <a:srgbClr val="595959"/>
            </a:solidFill>
          </a:endParaRPr>
        </a:p>
      </dgm:t>
    </dgm:pt>
    <dgm:pt modelId="{370A020B-A954-4A0E-9F35-A3BB5EBF3D0F}">
      <dgm:prSet phldrT="[Text]" custT="1"/>
      <dgm:spPr>
        <a:solidFill>
          <a:schemeClr val="bg1"/>
        </a:solidFill>
      </dgm:spPr>
      <dgm:t>
        <a:bodyPr/>
        <a:lstStyle/>
        <a:p>
          <a:r>
            <a:rPr lang="ar-EG" sz="1200" dirty="0" smtClean="0">
              <a:solidFill>
                <a:srgbClr val="595959"/>
              </a:solidFill>
            </a:rPr>
            <a:t>مؤشر (4)</a:t>
          </a:r>
          <a:endParaRPr lang="en-US" sz="1200" dirty="0">
            <a:solidFill>
              <a:srgbClr val="595959"/>
            </a:solidFill>
          </a:endParaRPr>
        </a:p>
      </dgm:t>
    </dgm:pt>
    <dgm:pt modelId="{2BDEE02D-5CDC-4D99-981E-D3F3050F1850}" type="parTrans" cxnId="{79EE96D6-2A8E-4FEC-973A-68FC2AB4F538}">
      <dgm:prSet/>
      <dgm:spPr>
        <a:ln>
          <a:solidFill>
            <a:schemeClr val="bg1"/>
          </a:solidFill>
        </a:ln>
      </dgm:spPr>
      <dgm:t>
        <a:bodyPr/>
        <a:lstStyle/>
        <a:p>
          <a:endParaRPr lang="en-US" sz="1200">
            <a:solidFill>
              <a:srgbClr val="595959"/>
            </a:solidFill>
          </a:endParaRPr>
        </a:p>
      </dgm:t>
    </dgm:pt>
    <dgm:pt modelId="{910F5A7B-FF0A-4A1E-8F5D-FE042BB74560}" type="sibTrans" cxnId="{79EE96D6-2A8E-4FEC-973A-68FC2AB4F538}">
      <dgm:prSet/>
      <dgm:spPr/>
      <dgm:t>
        <a:bodyPr/>
        <a:lstStyle/>
        <a:p>
          <a:endParaRPr lang="en-US" sz="1200">
            <a:solidFill>
              <a:srgbClr val="595959"/>
            </a:solidFill>
          </a:endParaRPr>
        </a:p>
      </dgm:t>
    </dgm:pt>
    <dgm:pt modelId="{86298715-DA3D-44C4-BDED-3B01ED81058E}">
      <dgm:prSet phldrT="[Text]" custT="1"/>
      <dgm:spPr>
        <a:solidFill>
          <a:schemeClr val="bg1"/>
        </a:solidFill>
      </dgm:spPr>
      <dgm:t>
        <a:bodyPr/>
        <a:lstStyle/>
        <a:p>
          <a:r>
            <a:rPr lang="ar-EG" sz="1200" dirty="0" smtClean="0">
              <a:solidFill>
                <a:srgbClr val="595959"/>
              </a:solidFill>
            </a:rPr>
            <a:t>مؤشر (3)</a:t>
          </a:r>
          <a:endParaRPr lang="en-US" sz="1200" dirty="0">
            <a:solidFill>
              <a:srgbClr val="595959"/>
            </a:solidFill>
          </a:endParaRPr>
        </a:p>
      </dgm:t>
    </dgm:pt>
    <dgm:pt modelId="{36C2C4DD-9B01-4BA3-88A3-70C8DFCFC88F}" type="parTrans" cxnId="{35398D7E-DD1F-4583-A6D5-1F513549D226}">
      <dgm:prSet/>
      <dgm:spPr>
        <a:ln>
          <a:solidFill>
            <a:schemeClr val="bg1"/>
          </a:solidFill>
        </a:ln>
      </dgm:spPr>
      <dgm:t>
        <a:bodyPr/>
        <a:lstStyle/>
        <a:p>
          <a:endParaRPr lang="en-US" sz="1200">
            <a:solidFill>
              <a:srgbClr val="595959"/>
            </a:solidFill>
          </a:endParaRPr>
        </a:p>
      </dgm:t>
    </dgm:pt>
    <dgm:pt modelId="{AA865A0F-A6DA-4F00-A7EA-54624569A5DF}" type="sibTrans" cxnId="{35398D7E-DD1F-4583-A6D5-1F513549D226}">
      <dgm:prSet/>
      <dgm:spPr/>
      <dgm:t>
        <a:bodyPr/>
        <a:lstStyle/>
        <a:p>
          <a:endParaRPr lang="en-US" sz="1200">
            <a:solidFill>
              <a:srgbClr val="595959"/>
            </a:solidFill>
          </a:endParaRPr>
        </a:p>
      </dgm:t>
    </dgm:pt>
    <dgm:pt modelId="{00059DFA-B90C-453E-9AF0-A244FE0661A9}">
      <dgm:prSet phldrT="[Text]" custT="1"/>
      <dgm:spPr>
        <a:solidFill>
          <a:schemeClr val="bg1"/>
        </a:solidFill>
      </dgm:spPr>
      <dgm:t>
        <a:bodyPr/>
        <a:lstStyle/>
        <a:p>
          <a:r>
            <a:rPr lang="ar-EG" sz="1200" dirty="0" smtClean="0">
              <a:solidFill>
                <a:srgbClr val="595959"/>
              </a:solidFill>
            </a:rPr>
            <a:t>مؤشر (2)</a:t>
          </a:r>
          <a:endParaRPr lang="en-US" sz="1200" dirty="0">
            <a:solidFill>
              <a:srgbClr val="595959"/>
            </a:solidFill>
          </a:endParaRPr>
        </a:p>
      </dgm:t>
    </dgm:pt>
    <dgm:pt modelId="{719EA68C-D955-4150-B715-911E3A8B37E0}" type="parTrans" cxnId="{7F9882BA-9282-4008-A3AE-A82D015F4D97}">
      <dgm:prSet/>
      <dgm:spPr>
        <a:ln>
          <a:solidFill>
            <a:schemeClr val="bg1"/>
          </a:solidFill>
        </a:ln>
      </dgm:spPr>
      <dgm:t>
        <a:bodyPr/>
        <a:lstStyle/>
        <a:p>
          <a:endParaRPr lang="en-US" sz="1200">
            <a:solidFill>
              <a:srgbClr val="595959"/>
            </a:solidFill>
          </a:endParaRPr>
        </a:p>
      </dgm:t>
    </dgm:pt>
    <dgm:pt modelId="{CCDA128C-6AFF-42FD-B345-04B3A85216FF}" type="sibTrans" cxnId="{7F9882BA-9282-4008-A3AE-A82D015F4D97}">
      <dgm:prSet/>
      <dgm:spPr/>
      <dgm:t>
        <a:bodyPr/>
        <a:lstStyle/>
        <a:p>
          <a:endParaRPr lang="en-US" sz="1200">
            <a:solidFill>
              <a:srgbClr val="595959"/>
            </a:solidFill>
          </a:endParaRPr>
        </a:p>
      </dgm:t>
    </dgm:pt>
    <dgm:pt modelId="{56C5D178-728C-4327-9D0A-11A8662E5CBD}">
      <dgm:prSet phldrT="[Text]" custT="1"/>
      <dgm:spPr>
        <a:solidFill>
          <a:schemeClr val="bg1"/>
        </a:solidFill>
      </dgm:spPr>
      <dgm:t>
        <a:bodyPr/>
        <a:lstStyle/>
        <a:p>
          <a:r>
            <a:rPr lang="ar-EG" sz="1200" dirty="0" smtClean="0">
              <a:solidFill>
                <a:srgbClr val="595959"/>
              </a:solidFill>
            </a:rPr>
            <a:t>مؤشر (1)</a:t>
          </a:r>
          <a:endParaRPr lang="en-US" sz="1200" dirty="0">
            <a:solidFill>
              <a:srgbClr val="595959"/>
            </a:solidFill>
          </a:endParaRPr>
        </a:p>
      </dgm:t>
    </dgm:pt>
    <dgm:pt modelId="{55EE3DF8-1D55-4E5F-ADD1-27F525785627}" type="parTrans" cxnId="{AEC45B44-84DB-4889-AB62-206C63E83BE1}">
      <dgm:prSet/>
      <dgm:spPr>
        <a:ln>
          <a:solidFill>
            <a:schemeClr val="bg1"/>
          </a:solidFill>
        </a:ln>
      </dgm:spPr>
      <dgm:t>
        <a:bodyPr/>
        <a:lstStyle/>
        <a:p>
          <a:endParaRPr lang="en-US" sz="1200">
            <a:solidFill>
              <a:srgbClr val="595959"/>
            </a:solidFill>
          </a:endParaRPr>
        </a:p>
      </dgm:t>
    </dgm:pt>
    <dgm:pt modelId="{A8C265D0-98C7-4FFD-9A69-B9E731435E95}" type="sibTrans" cxnId="{AEC45B44-84DB-4889-AB62-206C63E83BE1}">
      <dgm:prSet/>
      <dgm:spPr/>
      <dgm:t>
        <a:bodyPr/>
        <a:lstStyle/>
        <a:p>
          <a:endParaRPr lang="en-US" sz="1200">
            <a:solidFill>
              <a:srgbClr val="595959"/>
            </a:solidFill>
          </a:endParaRPr>
        </a:p>
      </dgm:t>
    </dgm:pt>
    <dgm:pt modelId="{6F261285-9D8B-4B10-92A1-C495E13FC97C}" type="pres">
      <dgm:prSet presAssocID="{CFC6F71F-B4FF-4EBD-ABA0-60ABA10E188B}" presName="hierChild1" presStyleCnt="0">
        <dgm:presLayoutVars>
          <dgm:orgChart val="1"/>
          <dgm:chPref val="1"/>
          <dgm:dir/>
          <dgm:animOne val="branch"/>
          <dgm:animLvl val="lvl"/>
          <dgm:resizeHandles/>
        </dgm:presLayoutVars>
      </dgm:prSet>
      <dgm:spPr/>
      <dgm:t>
        <a:bodyPr/>
        <a:lstStyle/>
        <a:p>
          <a:endParaRPr lang="en-US"/>
        </a:p>
      </dgm:t>
    </dgm:pt>
    <dgm:pt modelId="{233B295D-55D1-4548-AC5B-C0BB5DFE3D34}" type="pres">
      <dgm:prSet presAssocID="{EFA6A58E-0662-4C16-816A-C1BEA78B3464}" presName="hierRoot1" presStyleCnt="0">
        <dgm:presLayoutVars>
          <dgm:hierBranch val="init"/>
        </dgm:presLayoutVars>
      </dgm:prSet>
      <dgm:spPr/>
    </dgm:pt>
    <dgm:pt modelId="{AA9459F0-B653-407A-AF7A-A0E4891475A9}" type="pres">
      <dgm:prSet presAssocID="{EFA6A58E-0662-4C16-816A-C1BEA78B3464}" presName="rootComposite1" presStyleCnt="0"/>
      <dgm:spPr/>
    </dgm:pt>
    <dgm:pt modelId="{120EB53B-E28C-4781-9AA1-C60BECCBF7C1}" type="pres">
      <dgm:prSet presAssocID="{EFA6A58E-0662-4C16-816A-C1BEA78B3464}" presName="rootText1" presStyleLbl="node0" presStyleIdx="0" presStyleCnt="1">
        <dgm:presLayoutVars>
          <dgm:chPref val="3"/>
        </dgm:presLayoutVars>
      </dgm:prSet>
      <dgm:spPr/>
      <dgm:t>
        <a:bodyPr/>
        <a:lstStyle/>
        <a:p>
          <a:endParaRPr lang="en-US"/>
        </a:p>
      </dgm:t>
    </dgm:pt>
    <dgm:pt modelId="{48BDD1CB-B93B-475B-A048-26AB21518872}" type="pres">
      <dgm:prSet presAssocID="{EFA6A58E-0662-4C16-816A-C1BEA78B3464}" presName="rootConnector1" presStyleLbl="node1" presStyleIdx="0" presStyleCnt="0"/>
      <dgm:spPr/>
      <dgm:t>
        <a:bodyPr/>
        <a:lstStyle/>
        <a:p>
          <a:endParaRPr lang="en-US"/>
        </a:p>
      </dgm:t>
    </dgm:pt>
    <dgm:pt modelId="{2CCF6352-07F1-4FDF-AF65-716ED6B88E8C}" type="pres">
      <dgm:prSet presAssocID="{EFA6A58E-0662-4C16-816A-C1BEA78B3464}" presName="hierChild2" presStyleCnt="0"/>
      <dgm:spPr/>
    </dgm:pt>
    <dgm:pt modelId="{DAB28DB9-7D85-46F8-B76A-B1F229462F2D}" type="pres">
      <dgm:prSet presAssocID="{2BDEE02D-5CDC-4D99-981E-D3F3050F1850}" presName="Name37" presStyleLbl="parChTrans1D2" presStyleIdx="0" presStyleCnt="4"/>
      <dgm:spPr/>
      <dgm:t>
        <a:bodyPr/>
        <a:lstStyle/>
        <a:p>
          <a:endParaRPr lang="en-US"/>
        </a:p>
      </dgm:t>
    </dgm:pt>
    <dgm:pt modelId="{4DA96535-A770-4F47-9A7E-4AD94BFFE7F4}" type="pres">
      <dgm:prSet presAssocID="{370A020B-A954-4A0E-9F35-A3BB5EBF3D0F}" presName="hierRoot2" presStyleCnt="0">
        <dgm:presLayoutVars>
          <dgm:hierBranch val="init"/>
        </dgm:presLayoutVars>
      </dgm:prSet>
      <dgm:spPr/>
    </dgm:pt>
    <dgm:pt modelId="{70F21FF6-A86B-4BBB-9F68-C15B6F8F19F0}" type="pres">
      <dgm:prSet presAssocID="{370A020B-A954-4A0E-9F35-A3BB5EBF3D0F}" presName="rootComposite" presStyleCnt="0"/>
      <dgm:spPr/>
    </dgm:pt>
    <dgm:pt modelId="{3C1649E4-C638-4F67-962B-73FF9B268C01}" type="pres">
      <dgm:prSet presAssocID="{370A020B-A954-4A0E-9F35-A3BB5EBF3D0F}" presName="rootText" presStyleLbl="node2" presStyleIdx="0" presStyleCnt="4">
        <dgm:presLayoutVars>
          <dgm:chPref val="3"/>
        </dgm:presLayoutVars>
      </dgm:prSet>
      <dgm:spPr/>
      <dgm:t>
        <a:bodyPr/>
        <a:lstStyle/>
        <a:p>
          <a:endParaRPr lang="en-US"/>
        </a:p>
      </dgm:t>
    </dgm:pt>
    <dgm:pt modelId="{8CF99BE0-655F-4CB8-8097-0CC957718623}" type="pres">
      <dgm:prSet presAssocID="{370A020B-A954-4A0E-9F35-A3BB5EBF3D0F}" presName="rootConnector" presStyleLbl="node2" presStyleIdx="0" presStyleCnt="4"/>
      <dgm:spPr/>
      <dgm:t>
        <a:bodyPr/>
        <a:lstStyle/>
        <a:p>
          <a:endParaRPr lang="en-US"/>
        </a:p>
      </dgm:t>
    </dgm:pt>
    <dgm:pt modelId="{96DF6056-6DF1-4625-83B2-ABCA663A0A1F}" type="pres">
      <dgm:prSet presAssocID="{370A020B-A954-4A0E-9F35-A3BB5EBF3D0F}" presName="hierChild4" presStyleCnt="0"/>
      <dgm:spPr/>
    </dgm:pt>
    <dgm:pt modelId="{543A824C-A13C-4809-BEDA-08007127FA04}" type="pres">
      <dgm:prSet presAssocID="{370A020B-A954-4A0E-9F35-A3BB5EBF3D0F}" presName="hierChild5" presStyleCnt="0"/>
      <dgm:spPr/>
    </dgm:pt>
    <dgm:pt modelId="{DB1AD730-0C7A-429C-B08F-EC3975723C8D}" type="pres">
      <dgm:prSet presAssocID="{36C2C4DD-9B01-4BA3-88A3-70C8DFCFC88F}" presName="Name37" presStyleLbl="parChTrans1D2" presStyleIdx="1" presStyleCnt="4"/>
      <dgm:spPr/>
      <dgm:t>
        <a:bodyPr/>
        <a:lstStyle/>
        <a:p>
          <a:endParaRPr lang="en-US"/>
        </a:p>
      </dgm:t>
    </dgm:pt>
    <dgm:pt modelId="{0D317FC1-8B94-4511-A156-43090DC75F9E}" type="pres">
      <dgm:prSet presAssocID="{86298715-DA3D-44C4-BDED-3B01ED81058E}" presName="hierRoot2" presStyleCnt="0">
        <dgm:presLayoutVars>
          <dgm:hierBranch val="init"/>
        </dgm:presLayoutVars>
      </dgm:prSet>
      <dgm:spPr/>
    </dgm:pt>
    <dgm:pt modelId="{F40542B9-03EE-4291-9F5C-CA0139909B11}" type="pres">
      <dgm:prSet presAssocID="{86298715-DA3D-44C4-BDED-3B01ED81058E}" presName="rootComposite" presStyleCnt="0"/>
      <dgm:spPr/>
    </dgm:pt>
    <dgm:pt modelId="{412A1DFA-7B3C-47FA-8963-C20C58D6656A}" type="pres">
      <dgm:prSet presAssocID="{86298715-DA3D-44C4-BDED-3B01ED81058E}" presName="rootText" presStyleLbl="node2" presStyleIdx="1" presStyleCnt="4">
        <dgm:presLayoutVars>
          <dgm:chPref val="3"/>
        </dgm:presLayoutVars>
      </dgm:prSet>
      <dgm:spPr/>
      <dgm:t>
        <a:bodyPr/>
        <a:lstStyle/>
        <a:p>
          <a:endParaRPr lang="en-US"/>
        </a:p>
      </dgm:t>
    </dgm:pt>
    <dgm:pt modelId="{2685BEF8-92A0-4280-845F-270A93210583}" type="pres">
      <dgm:prSet presAssocID="{86298715-DA3D-44C4-BDED-3B01ED81058E}" presName="rootConnector" presStyleLbl="node2" presStyleIdx="1" presStyleCnt="4"/>
      <dgm:spPr/>
      <dgm:t>
        <a:bodyPr/>
        <a:lstStyle/>
        <a:p>
          <a:endParaRPr lang="en-US"/>
        </a:p>
      </dgm:t>
    </dgm:pt>
    <dgm:pt modelId="{493C3F93-9D13-43A7-A311-2E9762C10F79}" type="pres">
      <dgm:prSet presAssocID="{86298715-DA3D-44C4-BDED-3B01ED81058E}" presName="hierChild4" presStyleCnt="0"/>
      <dgm:spPr/>
    </dgm:pt>
    <dgm:pt modelId="{B6E593A9-859C-4708-88A1-F66867806353}" type="pres">
      <dgm:prSet presAssocID="{86298715-DA3D-44C4-BDED-3B01ED81058E}" presName="hierChild5" presStyleCnt="0"/>
      <dgm:spPr/>
    </dgm:pt>
    <dgm:pt modelId="{A054A1C2-ECC0-4EA1-98CD-E052D456402E}" type="pres">
      <dgm:prSet presAssocID="{719EA68C-D955-4150-B715-911E3A8B37E0}" presName="Name37" presStyleLbl="parChTrans1D2" presStyleIdx="2" presStyleCnt="4"/>
      <dgm:spPr/>
      <dgm:t>
        <a:bodyPr/>
        <a:lstStyle/>
        <a:p>
          <a:endParaRPr lang="en-US"/>
        </a:p>
      </dgm:t>
    </dgm:pt>
    <dgm:pt modelId="{AC08841B-F61D-487D-8126-1D89F4731B87}" type="pres">
      <dgm:prSet presAssocID="{00059DFA-B90C-453E-9AF0-A244FE0661A9}" presName="hierRoot2" presStyleCnt="0">
        <dgm:presLayoutVars>
          <dgm:hierBranch val="init"/>
        </dgm:presLayoutVars>
      </dgm:prSet>
      <dgm:spPr/>
    </dgm:pt>
    <dgm:pt modelId="{B6F5715B-56B0-4342-937E-3C8A1761CED3}" type="pres">
      <dgm:prSet presAssocID="{00059DFA-B90C-453E-9AF0-A244FE0661A9}" presName="rootComposite" presStyleCnt="0"/>
      <dgm:spPr/>
    </dgm:pt>
    <dgm:pt modelId="{E06C18CC-318E-47F2-9D2B-4D60DB4988C4}" type="pres">
      <dgm:prSet presAssocID="{00059DFA-B90C-453E-9AF0-A244FE0661A9}" presName="rootText" presStyleLbl="node2" presStyleIdx="2" presStyleCnt="4">
        <dgm:presLayoutVars>
          <dgm:chPref val="3"/>
        </dgm:presLayoutVars>
      </dgm:prSet>
      <dgm:spPr/>
      <dgm:t>
        <a:bodyPr/>
        <a:lstStyle/>
        <a:p>
          <a:endParaRPr lang="en-US"/>
        </a:p>
      </dgm:t>
    </dgm:pt>
    <dgm:pt modelId="{49D4EB78-8645-4200-9E20-D1E618E3F0A6}" type="pres">
      <dgm:prSet presAssocID="{00059DFA-B90C-453E-9AF0-A244FE0661A9}" presName="rootConnector" presStyleLbl="node2" presStyleIdx="2" presStyleCnt="4"/>
      <dgm:spPr/>
      <dgm:t>
        <a:bodyPr/>
        <a:lstStyle/>
        <a:p>
          <a:endParaRPr lang="en-US"/>
        </a:p>
      </dgm:t>
    </dgm:pt>
    <dgm:pt modelId="{DBE6C5DF-2C7A-465B-A17F-408622200EAF}" type="pres">
      <dgm:prSet presAssocID="{00059DFA-B90C-453E-9AF0-A244FE0661A9}" presName="hierChild4" presStyleCnt="0"/>
      <dgm:spPr/>
    </dgm:pt>
    <dgm:pt modelId="{C075AE57-4ED0-42BF-B345-07D39102FD40}" type="pres">
      <dgm:prSet presAssocID="{00059DFA-B90C-453E-9AF0-A244FE0661A9}" presName="hierChild5" presStyleCnt="0"/>
      <dgm:spPr/>
    </dgm:pt>
    <dgm:pt modelId="{6CC81C6A-3B1D-4605-97EA-809A3D71445F}" type="pres">
      <dgm:prSet presAssocID="{55EE3DF8-1D55-4E5F-ADD1-27F525785627}" presName="Name37" presStyleLbl="parChTrans1D2" presStyleIdx="3" presStyleCnt="4"/>
      <dgm:spPr/>
      <dgm:t>
        <a:bodyPr/>
        <a:lstStyle/>
        <a:p>
          <a:endParaRPr lang="en-US"/>
        </a:p>
      </dgm:t>
    </dgm:pt>
    <dgm:pt modelId="{061E39BB-8298-4854-9E9F-3A289E08D7F7}" type="pres">
      <dgm:prSet presAssocID="{56C5D178-728C-4327-9D0A-11A8662E5CBD}" presName="hierRoot2" presStyleCnt="0">
        <dgm:presLayoutVars>
          <dgm:hierBranch val="init"/>
        </dgm:presLayoutVars>
      </dgm:prSet>
      <dgm:spPr/>
    </dgm:pt>
    <dgm:pt modelId="{81821EBA-DAA9-4C34-89AD-49B957779EB3}" type="pres">
      <dgm:prSet presAssocID="{56C5D178-728C-4327-9D0A-11A8662E5CBD}" presName="rootComposite" presStyleCnt="0"/>
      <dgm:spPr/>
    </dgm:pt>
    <dgm:pt modelId="{C9A760F3-D16E-4C1E-AF35-C2B6E7559BB8}" type="pres">
      <dgm:prSet presAssocID="{56C5D178-728C-4327-9D0A-11A8662E5CBD}" presName="rootText" presStyleLbl="node2" presStyleIdx="3" presStyleCnt="4">
        <dgm:presLayoutVars>
          <dgm:chPref val="3"/>
        </dgm:presLayoutVars>
      </dgm:prSet>
      <dgm:spPr/>
      <dgm:t>
        <a:bodyPr/>
        <a:lstStyle/>
        <a:p>
          <a:endParaRPr lang="en-US"/>
        </a:p>
      </dgm:t>
    </dgm:pt>
    <dgm:pt modelId="{DBF449EE-A8C3-42C1-80C7-65DC2502D13F}" type="pres">
      <dgm:prSet presAssocID="{56C5D178-728C-4327-9D0A-11A8662E5CBD}" presName="rootConnector" presStyleLbl="node2" presStyleIdx="3" presStyleCnt="4"/>
      <dgm:spPr/>
      <dgm:t>
        <a:bodyPr/>
        <a:lstStyle/>
        <a:p>
          <a:endParaRPr lang="en-US"/>
        </a:p>
      </dgm:t>
    </dgm:pt>
    <dgm:pt modelId="{1272BCCA-166B-4183-969A-62D6431068FE}" type="pres">
      <dgm:prSet presAssocID="{56C5D178-728C-4327-9D0A-11A8662E5CBD}" presName="hierChild4" presStyleCnt="0"/>
      <dgm:spPr/>
    </dgm:pt>
    <dgm:pt modelId="{E05FB43C-D09E-4F00-B9C4-3F1F1D9871F3}" type="pres">
      <dgm:prSet presAssocID="{56C5D178-728C-4327-9D0A-11A8662E5CBD}" presName="hierChild5" presStyleCnt="0"/>
      <dgm:spPr/>
    </dgm:pt>
    <dgm:pt modelId="{61BA84D4-8632-41AD-97D9-91B5CB1A34DE}" type="pres">
      <dgm:prSet presAssocID="{EFA6A58E-0662-4C16-816A-C1BEA78B3464}" presName="hierChild3" presStyleCnt="0"/>
      <dgm:spPr/>
    </dgm:pt>
  </dgm:ptLst>
  <dgm:cxnLst>
    <dgm:cxn modelId="{45EDE50B-83DB-448D-8512-E1AD328F1B3E}" type="presOf" srcId="{56C5D178-728C-4327-9D0A-11A8662E5CBD}" destId="{DBF449EE-A8C3-42C1-80C7-65DC2502D13F}" srcOrd="1" destOrd="0" presId="urn:microsoft.com/office/officeart/2005/8/layout/orgChart1"/>
    <dgm:cxn modelId="{CFEDAE7B-5417-449D-87CC-4F8A40E78795}" type="presOf" srcId="{86298715-DA3D-44C4-BDED-3B01ED81058E}" destId="{412A1DFA-7B3C-47FA-8963-C20C58D6656A}" srcOrd="0" destOrd="0" presId="urn:microsoft.com/office/officeart/2005/8/layout/orgChart1"/>
    <dgm:cxn modelId="{118BEAC4-00F2-4280-A155-873D095813B4}" srcId="{CFC6F71F-B4FF-4EBD-ABA0-60ABA10E188B}" destId="{EFA6A58E-0662-4C16-816A-C1BEA78B3464}" srcOrd="0" destOrd="0" parTransId="{EB3B7CC5-DE0B-4966-AE48-60AE1A704837}" sibTransId="{F82D62E6-906C-4794-A640-28BA161D2D0B}"/>
    <dgm:cxn modelId="{7D4321EF-CE78-4FAF-83AC-DA08C35825FA}" type="presOf" srcId="{EFA6A58E-0662-4C16-816A-C1BEA78B3464}" destId="{48BDD1CB-B93B-475B-A048-26AB21518872}" srcOrd="1" destOrd="0" presId="urn:microsoft.com/office/officeart/2005/8/layout/orgChart1"/>
    <dgm:cxn modelId="{0B7319ED-9083-4424-A925-CFC061E79754}" type="presOf" srcId="{EFA6A58E-0662-4C16-816A-C1BEA78B3464}" destId="{120EB53B-E28C-4781-9AA1-C60BECCBF7C1}" srcOrd="0" destOrd="0" presId="urn:microsoft.com/office/officeart/2005/8/layout/orgChart1"/>
    <dgm:cxn modelId="{2AFB8DD7-D1FC-4F2C-9286-5CD9FB833555}" type="presOf" srcId="{86298715-DA3D-44C4-BDED-3B01ED81058E}" destId="{2685BEF8-92A0-4280-845F-270A93210583}" srcOrd="1" destOrd="0" presId="urn:microsoft.com/office/officeart/2005/8/layout/orgChart1"/>
    <dgm:cxn modelId="{83456DAD-1F5B-43FD-BB24-1F16C2EBEF35}" type="presOf" srcId="{370A020B-A954-4A0E-9F35-A3BB5EBF3D0F}" destId="{3C1649E4-C638-4F67-962B-73FF9B268C01}" srcOrd="0" destOrd="0" presId="urn:microsoft.com/office/officeart/2005/8/layout/orgChart1"/>
    <dgm:cxn modelId="{A23C47B4-825A-4AF8-9011-B71575E88599}" type="presOf" srcId="{719EA68C-D955-4150-B715-911E3A8B37E0}" destId="{A054A1C2-ECC0-4EA1-98CD-E052D456402E}" srcOrd="0" destOrd="0" presId="urn:microsoft.com/office/officeart/2005/8/layout/orgChart1"/>
    <dgm:cxn modelId="{AEC45B44-84DB-4889-AB62-206C63E83BE1}" srcId="{EFA6A58E-0662-4C16-816A-C1BEA78B3464}" destId="{56C5D178-728C-4327-9D0A-11A8662E5CBD}" srcOrd="3" destOrd="0" parTransId="{55EE3DF8-1D55-4E5F-ADD1-27F525785627}" sibTransId="{A8C265D0-98C7-4FFD-9A69-B9E731435E95}"/>
    <dgm:cxn modelId="{AC7FD90F-8687-4613-84B3-E1CB992598E5}" type="presOf" srcId="{00059DFA-B90C-453E-9AF0-A244FE0661A9}" destId="{E06C18CC-318E-47F2-9D2B-4D60DB4988C4}" srcOrd="0" destOrd="0" presId="urn:microsoft.com/office/officeart/2005/8/layout/orgChart1"/>
    <dgm:cxn modelId="{7F9882BA-9282-4008-A3AE-A82D015F4D97}" srcId="{EFA6A58E-0662-4C16-816A-C1BEA78B3464}" destId="{00059DFA-B90C-453E-9AF0-A244FE0661A9}" srcOrd="2" destOrd="0" parTransId="{719EA68C-D955-4150-B715-911E3A8B37E0}" sibTransId="{CCDA128C-6AFF-42FD-B345-04B3A85216FF}"/>
    <dgm:cxn modelId="{06F2ACA6-F8C1-4222-B4DD-BA621A14C0CB}" type="presOf" srcId="{CFC6F71F-B4FF-4EBD-ABA0-60ABA10E188B}" destId="{6F261285-9D8B-4B10-92A1-C495E13FC97C}" srcOrd="0" destOrd="0" presId="urn:microsoft.com/office/officeart/2005/8/layout/orgChart1"/>
    <dgm:cxn modelId="{5851EA74-BCC4-4D21-9538-8625350E8ABE}" type="presOf" srcId="{370A020B-A954-4A0E-9F35-A3BB5EBF3D0F}" destId="{8CF99BE0-655F-4CB8-8097-0CC957718623}" srcOrd="1" destOrd="0" presId="urn:microsoft.com/office/officeart/2005/8/layout/orgChart1"/>
    <dgm:cxn modelId="{B1D3C1EB-4771-4831-9A9D-1EB99068510B}" type="presOf" srcId="{55EE3DF8-1D55-4E5F-ADD1-27F525785627}" destId="{6CC81C6A-3B1D-4605-97EA-809A3D71445F}" srcOrd="0" destOrd="0" presId="urn:microsoft.com/office/officeart/2005/8/layout/orgChart1"/>
    <dgm:cxn modelId="{8F2CA8EA-0BC2-4902-990B-DB11C2329744}" type="presOf" srcId="{2BDEE02D-5CDC-4D99-981E-D3F3050F1850}" destId="{DAB28DB9-7D85-46F8-B76A-B1F229462F2D}" srcOrd="0" destOrd="0" presId="urn:microsoft.com/office/officeart/2005/8/layout/orgChart1"/>
    <dgm:cxn modelId="{25C6CE64-E367-4B55-8F37-DF21140CA585}" type="presOf" srcId="{36C2C4DD-9B01-4BA3-88A3-70C8DFCFC88F}" destId="{DB1AD730-0C7A-429C-B08F-EC3975723C8D}" srcOrd="0" destOrd="0" presId="urn:microsoft.com/office/officeart/2005/8/layout/orgChart1"/>
    <dgm:cxn modelId="{79EE96D6-2A8E-4FEC-973A-68FC2AB4F538}" srcId="{EFA6A58E-0662-4C16-816A-C1BEA78B3464}" destId="{370A020B-A954-4A0E-9F35-A3BB5EBF3D0F}" srcOrd="0" destOrd="0" parTransId="{2BDEE02D-5CDC-4D99-981E-D3F3050F1850}" sibTransId="{910F5A7B-FF0A-4A1E-8F5D-FE042BB74560}"/>
    <dgm:cxn modelId="{0F899C5B-6CAB-4E36-9613-93D73D376727}" type="presOf" srcId="{56C5D178-728C-4327-9D0A-11A8662E5CBD}" destId="{C9A760F3-D16E-4C1E-AF35-C2B6E7559BB8}" srcOrd="0" destOrd="0" presId="urn:microsoft.com/office/officeart/2005/8/layout/orgChart1"/>
    <dgm:cxn modelId="{35398D7E-DD1F-4583-A6D5-1F513549D226}" srcId="{EFA6A58E-0662-4C16-816A-C1BEA78B3464}" destId="{86298715-DA3D-44C4-BDED-3B01ED81058E}" srcOrd="1" destOrd="0" parTransId="{36C2C4DD-9B01-4BA3-88A3-70C8DFCFC88F}" sibTransId="{AA865A0F-A6DA-4F00-A7EA-54624569A5DF}"/>
    <dgm:cxn modelId="{04B4B1CC-6568-4D40-8A4A-995367115AE2}" type="presOf" srcId="{00059DFA-B90C-453E-9AF0-A244FE0661A9}" destId="{49D4EB78-8645-4200-9E20-D1E618E3F0A6}" srcOrd="1" destOrd="0" presId="urn:microsoft.com/office/officeart/2005/8/layout/orgChart1"/>
    <dgm:cxn modelId="{094996BC-8436-4AA6-B2B7-95A89BFDE1C4}" type="presParOf" srcId="{6F261285-9D8B-4B10-92A1-C495E13FC97C}" destId="{233B295D-55D1-4548-AC5B-C0BB5DFE3D34}" srcOrd="0" destOrd="0" presId="urn:microsoft.com/office/officeart/2005/8/layout/orgChart1"/>
    <dgm:cxn modelId="{BC801B1A-FF00-4D40-811D-BAFEE370403E}" type="presParOf" srcId="{233B295D-55D1-4548-AC5B-C0BB5DFE3D34}" destId="{AA9459F0-B653-407A-AF7A-A0E4891475A9}" srcOrd="0" destOrd="0" presId="urn:microsoft.com/office/officeart/2005/8/layout/orgChart1"/>
    <dgm:cxn modelId="{27E045D6-1689-419A-AA54-A49292A16EEF}" type="presParOf" srcId="{AA9459F0-B653-407A-AF7A-A0E4891475A9}" destId="{120EB53B-E28C-4781-9AA1-C60BECCBF7C1}" srcOrd="0" destOrd="0" presId="urn:microsoft.com/office/officeart/2005/8/layout/orgChart1"/>
    <dgm:cxn modelId="{B7B5E58D-9599-4FEC-BBFC-334BC551FDDE}" type="presParOf" srcId="{AA9459F0-B653-407A-AF7A-A0E4891475A9}" destId="{48BDD1CB-B93B-475B-A048-26AB21518872}" srcOrd="1" destOrd="0" presId="urn:microsoft.com/office/officeart/2005/8/layout/orgChart1"/>
    <dgm:cxn modelId="{891B2728-AD75-4120-B41F-EA68D8FCBE16}" type="presParOf" srcId="{233B295D-55D1-4548-AC5B-C0BB5DFE3D34}" destId="{2CCF6352-07F1-4FDF-AF65-716ED6B88E8C}" srcOrd="1" destOrd="0" presId="urn:microsoft.com/office/officeart/2005/8/layout/orgChart1"/>
    <dgm:cxn modelId="{D12B37B1-DAAA-4ED9-9044-8344A085F6F8}" type="presParOf" srcId="{2CCF6352-07F1-4FDF-AF65-716ED6B88E8C}" destId="{DAB28DB9-7D85-46F8-B76A-B1F229462F2D}" srcOrd="0" destOrd="0" presId="urn:microsoft.com/office/officeart/2005/8/layout/orgChart1"/>
    <dgm:cxn modelId="{EBB1E5A7-043E-476D-81DB-26F663C2FE07}" type="presParOf" srcId="{2CCF6352-07F1-4FDF-AF65-716ED6B88E8C}" destId="{4DA96535-A770-4F47-9A7E-4AD94BFFE7F4}" srcOrd="1" destOrd="0" presId="urn:microsoft.com/office/officeart/2005/8/layout/orgChart1"/>
    <dgm:cxn modelId="{E1166A68-37D4-4904-A180-F9093D6A4AC6}" type="presParOf" srcId="{4DA96535-A770-4F47-9A7E-4AD94BFFE7F4}" destId="{70F21FF6-A86B-4BBB-9F68-C15B6F8F19F0}" srcOrd="0" destOrd="0" presId="urn:microsoft.com/office/officeart/2005/8/layout/orgChart1"/>
    <dgm:cxn modelId="{C78EFD14-7BF9-4D2D-8F93-72C9B3A8D7A9}" type="presParOf" srcId="{70F21FF6-A86B-4BBB-9F68-C15B6F8F19F0}" destId="{3C1649E4-C638-4F67-962B-73FF9B268C01}" srcOrd="0" destOrd="0" presId="urn:microsoft.com/office/officeart/2005/8/layout/orgChart1"/>
    <dgm:cxn modelId="{4113FB68-908E-47DC-8549-13EE52D02FF8}" type="presParOf" srcId="{70F21FF6-A86B-4BBB-9F68-C15B6F8F19F0}" destId="{8CF99BE0-655F-4CB8-8097-0CC957718623}" srcOrd="1" destOrd="0" presId="urn:microsoft.com/office/officeart/2005/8/layout/orgChart1"/>
    <dgm:cxn modelId="{7F6DDED5-D08E-4936-8D18-4F37C02532D9}" type="presParOf" srcId="{4DA96535-A770-4F47-9A7E-4AD94BFFE7F4}" destId="{96DF6056-6DF1-4625-83B2-ABCA663A0A1F}" srcOrd="1" destOrd="0" presId="urn:microsoft.com/office/officeart/2005/8/layout/orgChart1"/>
    <dgm:cxn modelId="{EC6EB64D-7ED1-4490-BDAF-63E51C666C2B}" type="presParOf" srcId="{4DA96535-A770-4F47-9A7E-4AD94BFFE7F4}" destId="{543A824C-A13C-4809-BEDA-08007127FA04}" srcOrd="2" destOrd="0" presId="urn:microsoft.com/office/officeart/2005/8/layout/orgChart1"/>
    <dgm:cxn modelId="{2DBBF1B9-3F81-4B99-8B41-67C9C3FD7BAE}" type="presParOf" srcId="{2CCF6352-07F1-4FDF-AF65-716ED6B88E8C}" destId="{DB1AD730-0C7A-429C-B08F-EC3975723C8D}" srcOrd="2" destOrd="0" presId="urn:microsoft.com/office/officeart/2005/8/layout/orgChart1"/>
    <dgm:cxn modelId="{B33B6AEA-B7BF-4594-9DE3-6C7B6FE09D83}" type="presParOf" srcId="{2CCF6352-07F1-4FDF-AF65-716ED6B88E8C}" destId="{0D317FC1-8B94-4511-A156-43090DC75F9E}" srcOrd="3" destOrd="0" presId="urn:microsoft.com/office/officeart/2005/8/layout/orgChart1"/>
    <dgm:cxn modelId="{BFA39331-D40C-4660-BA15-F8207DB247C7}" type="presParOf" srcId="{0D317FC1-8B94-4511-A156-43090DC75F9E}" destId="{F40542B9-03EE-4291-9F5C-CA0139909B11}" srcOrd="0" destOrd="0" presId="urn:microsoft.com/office/officeart/2005/8/layout/orgChart1"/>
    <dgm:cxn modelId="{0A6A12C7-C390-4C7C-BE27-F1BB8DE52F85}" type="presParOf" srcId="{F40542B9-03EE-4291-9F5C-CA0139909B11}" destId="{412A1DFA-7B3C-47FA-8963-C20C58D6656A}" srcOrd="0" destOrd="0" presId="urn:microsoft.com/office/officeart/2005/8/layout/orgChart1"/>
    <dgm:cxn modelId="{9334864F-C162-42B3-9338-67FC67A16F8D}" type="presParOf" srcId="{F40542B9-03EE-4291-9F5C-CA0139909B11}" destId="{2685BEF8-92A0-4280-845F-270A93210583}" srcOrd="1" destOrd="0" presId="urn:microsoft.com/office/officeart/2005/8/layout/orgChart1"/>
    <dgm:cxn modelId="{A2011592-1A1B-4D08-A162-7304B1B835F4}" type="presParOf" srcId="{0D317FC1-8B94-4511-A156-43090DC75F9E}" destId="{493C3F93-9D13-43A7-A311-2E9762C10F79}" srcOrd="1" destOrd="0" presId="urn:microsoft.com/office/officeart/2005/8/layout/orgChart1"/>
    <dgm:cxn modelId="{20894532-D728-4206-ADF1-1555E07E1918}" type="presParOf" srcId="{0D317FC1-8B94-4511-A156-43090DC75F9E}" destId="{B6E593A9-859C-4708-88A1-F66867806353}" srcOrd="2" destOrd="0" presId="urn:microsoft.com/office/officeart/2005/8/layout/orgChart1"/>
    <dgm:cxn modelId="{94E0CCA3-2969-4B8A-A1D8-5587FD18AF7F}" type="presParOf" srcId="{2CCF6352-07F1-4FDF-AF65-716ED6B88E8C}" destId="{A054A1C2-ECC0-4EA1-98CD-E052D456402E}" srcOrd="4" destOrd="0" presId="urn:microsoft.com/office/officeart/2005/8/layout/orgChart1"/>
    <dgm:cxn modelId="{53F4C02B-16D6-467A-A56A-C49F65279547}" type="presParOf" srcId="{2CCF6352-07F1-4FDF-AF65-716ED6B88E8C}" destId="{AC08841B-F61D-487D-8126-1D89F4731B87}" srcOrd="5" destOrd="0" presId="urn:microsoft.com/office/officeart/2005/8/layout/orgChart1"/>
    <dgm:cxn modelId="{4BD28049-DF20-443E-960D-2F7E526DEA1F}" type="presParOf" srcId="{AC08841B-F61D-487D-8126-1D89F4731B87}" destId="{B6F5715B-56B0-4342-937E-3C8A1761CED3}" srcOrd="0" destOrd="0" presId="urn:microsoft.com/office/officeart/2005/8/layout/orgChart1"/>
    <dgm:cxn modelId="{22C9FADB-5BB3-479D-A4EF-6C5BF601AAE9}" type="presParOf" srcId="{B6F5715B-56B0-4342-937E-3C8A1761CED3}" destId="{E06C18CC-318E-47F2-9D2B-4D60DB4988C4}" srcOrd="0" destOrd="0" presId="urn:microsoft.com/office/officeart/2005/8/layout/orgChart1"/>
    <dgm:cxn modelId="{933B8AB4-15D5-420B-A203-741F9FC2EF62}" type="presParOf" srcId="{B6F5715B-56B0-4342-937E-3C8A1761CED3}" destId="{49D4EB78-8645-4200-9E20-D1E618E3F0A6}" srcOrd="1" destOrd="0" presId="urn:microsoft.com/office/officeart/2005/8/layout/orgChart1"/>
    <dgm:cxn modelId="{3C9DCFC6-867F-481B-83C5-55C9675DD4C9}" type="presParOf" srcId="{AC08841B-F61D-487D-8126-1D89F4731B87}" destId="{DBE6C5DF-2C7A-465B-A17F-408622200EAF}" srcOrd="1" destOrd="0" presId="urn:microsoft.com/office/officeart/2005/8/layout/orgChart1"/>
    <dgm:cxn modelId="{F7D2B32A-88A2-43C8-8761-C8681A0F6E69}" type="presParOf" srcId="{AC08841B-F61D-487D-8126-1D89F4731B87}" destId="{C075AE57-4ED0-42BF-B345-07D39102FD40}" srcOrd="2" destOrd="0" presId="urn:microsoft.com/office/officeart/2005/8/layout/orgChart1"/>
    <dgm:cxn modelId="{F8AB89A3-C1C5-494D-951A-441B67D578CD}" type="presParOf" srcId="{2CCF6352-07F1-4FDF-AF65-716ED6B88E8C}" destId="{6CC81C6A-3B1D-4605-97EA-809A3D71445F}" srcOrd="6" destOrd="0" presId="urn:microsoft.com/office/officeart/2005/8/layout/orgChart1"/>
    <dgm:cxn modelId="{986D6A58-9DA1-4108-B676-2ACBD88B18D5}" type="presParOf" srcId="{2CCF6352-07F1-4FDF-AF65-716ED6B88E8C}" destId="{061E39BB-8298-4854-9E9F-3A289E08D7F7}" srcOrd="7" destOrd="0" presId="urn:microsoft.com/office/officeart/2005/8/layout/orgChart1"/>
    <dgm:cxn modelId="{FED7ABB7-C194-4DD3-B5BA-771097629B29}" type="presParOf" srcId="{061E39BB-8298-4854-9E9F-3A289E08D7F7}" destId="{81821EBA-DAA9-4C34-89AD-49B957779EB3}" srcOrd="0" destOrd="0" presId="urn:microsoft.com/office/officeart/2005/8/layout/orgChart1"/>
    <dgm:cxn modelId="{D021785B-0FDE-4B37-B351-B9D02F79F7AA}" type="presParOf" srcId="{81821EBA-DAA9-4C34-89AD-49B957779EB3}" destId="{C9A760F3-D16E-4C1E-AF35-C2B6E7559BB8}" srcOrd="0" destOrd="0" presId="urn:microsoft.com/office/officeart/2005/8/layout/orgChart1"/>
    <dgm:cxn modelId="{791EC74E-5B63-4331-9FC5-4D84207D069B}" type="presParOf" srcId="{81821EBA-DAA9-4C34-89AD-49B957779EB3}" destId="{DBF449EE-A8C3-42C1-80C7-65DC2502D13F}" srcOrd="1" destOrd="0" presId="urn:microsoft.com/office/officeart/2005/8/layout/orgChart1"/>
    <dgm:cxn modelId="{3A83A5D1-AA0B-4916-8BDF-26FE0857B658}" type="presParOf" srcId="{061E39BB-8298-4854-9E9F-3A289E08D7F7}" destId="{1272BCCA-166B-4183-969A-62D6431068FE}" srcOrd="1" destOrd="0" presId="urn:microsoft.com/office/officeart/2005/8/layout/orgChart1"/>
    <dgm:cxn modelId="{139F7F6E-0EF7-476D-86C7-AC0892DCB9A3}" type="presParOf" srcId="{061E39BB-8298-4854-9E9F-3A289E08D7F7}" destId="{E05FB43C-D09E-4F00-B9C4-3F1F1D9871F3}" srcOrd="2" destOrd="0" presId="urn:microsoft.com/office/officeart/2005/8/layout/orgChart1"/>
    <dgm:cxn modelId="{01581DD2-A387-4419-BDBF-37F0565A6FCE}" type="presParOf" srcId="{233B295D-55D1-4548-AC5B-C0BB5DFE3D34}" destId="{61BA84D4-8632-41AD-97D9-91B5CB1A34DE}" srcOrd="2" destOrd="0" presId="urn:microsoft.com/office/officeart/2005/8/layout/orgChart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9949" y="1178222"/>
            <a:ext cx="6119416" cy="2506427"/>
          </a:xfrm>
        </p:spPr>
        <p:txBody>
          <a:bodyPr anchor="b"/>
          <a:lstStyle>
            <a:lvl1pPr algn="ctr">
              <a:defRPr sz="4724"/>
            </a:lvl1pPr>
          </a:lstStyle>
          <a:p>
            <a:r>
              <a:rPr lang="en-US" smtClean="0"/>
              <a:t>Click to edit Master title style</a:t>
            </a:r>
            <a:endParaRPr lang="en-US" dirty="0"/>
          </a:p>
        </p:txBody>
      </p:sp>
      <p:sp>
        <p:nvSpPr>
          <p:cNvPr id="3" name="Subtitle 2"/>
          <p:cNvSpPr>
            <a:spLocks noGrp="1"/>
          </p:cNvSpPr>
          <p:nvPr>
            <p:ph type="subTitle" idx="1"/>
          </p:nvPr>
        </p:nvSpPr>
        <p:spPr>
          <a:xfrm>
            <a:off x="899914" y="3781306"/>
            <a:ext cx="5399485" cy="1738167"/>
          </a:xfrm>
        </p:spPr>
        <p:txBody>
          <a:bodyPr/>
          <a:lstStyle>
            <a:lvl1pPr marL="0" indent="0" algn="ctr">
              <a:buNone/>
              <a:defRPr sz="1890"/>
            </a:lvl1pPr>
            <a:lvl2pPr marL="359954" indent="0" algn="ctr">
              <a:buNone/>
              <a:defRPr sz="1575"/>
            </a:lvl2pPr>
            <a:lvl3pPr marL="719907" indent="0" algn="ctr">
              <a:buNone/>
              <a:defRPr sz="1417"/>
            </a:lvl3pPr>
            <a:lvl4pPr marL="1079861" indent="0" algn="ctr">
              <a:buNone/>
              <a:defRPr sz="1260"/>
            </a:lvl4pPr>
            <a:lvl5pPr marL="1439814" indent="0" algn="ctr">
              <a:buNone/>
              <a:defRPr sz="1260"/>
            </a:lvl5pPr>
            <a:lvl6pPr marL="1799768" indent="0" algn="ctr">
              <a:buNone/>
              <a:defRPr sz="1260"/>
            </a:lvl6pPr>
            <a:lvl7pPr marL="2159721" indent="0" algn="ctr">
              <a:buNone/>
              <a:defRPr sz="1260"/>
            </a:lvl7pPr>
            <a:lvl8pPr marL="2519675" indent="0" algn="ctr">
              <a:buNone/>
              <a:defRPr sz="1260"/>
            </a:lvl8pPr>
            <a:lvl9pPr marL="2879628" indent="0" algn="ctr">
              <a:buNone/>
              <a:defRPr sz="126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A21B4B4-0CB3-4509-A6A9-222608A6A5E9}" type="datetimeFigureOut">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5E69A3-1064-48CC-9098-F9114E7C1CF3}" type="slidenum">
              <a:rPr lang="en-US" smtClean="0"/>
              <a:t>‹#›</a:t>
            </a:fld>
            <a:endParaRPr lang="en-US"/>
          </a:p>
        </p:txBody>
      </p:sp>
    </p:spTree>
    <p:extLst>
      <p:ext uri="{BB962C8B-B14F-4D97-AF65-F5344CB8AC3E}">
        <p14:creationId xmlns:p14="http://schemas.microsoft.com/office/powerpoint/2010/main" val="330015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21B4B4-0CB3-4509-A6A9-222608A6A5E9}" type="datetimeFigureOut">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5E69A3-1064-48CC-9098-F9114E7C1CF3}" type="slidenum">
              <a:rPr lang="en-US" smtClean="0"/>
              <a:t>‹#›</a:t>
            </a:fld>
            <a:endParaRPr lang="en-US"/>
          </a:p>
        </p:txBody>
      </p:sp>
    </p:spTree>
    <p:extLst>
      <p:ext uri="{BB962C8B-B14F-4D97-AF65-F5344CB8AC3E}">
        <p14:creationId xmlns:p14="http://schemas.microsoft.com/office/powerpoint/2010/main" val="2656592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52009" y="383297"/>
            <a:ext cx="1552352" cy="610108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94953" y="383297"/>
            <a:ext cx="4567064" cy="610108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21B4B4-0CB3-4509-A6A9-222608A6A5E9}" type="datetimeFigureOut">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5E69A3-1064-48CC-9098-F9114E7C1CF3}" type="slidenum">
              <a:rPr lang="en-US" smtClean="0"/>
              <a:t>‹#›</a:t>
            </a:fld>
            <a:endParaRPr lang="en-US"/>
          </a:p>
        </p:txBody>
      </p:sp>
    </p:spTree>
    <p:extLst>
      <p:ext uri="{BB962C8B-B14F-4D97-AF65-F5344CB8AC3E}">
        <p14:creationId xmlns:p14="http://schemas.microsoft.com/office/powerpoint/2010/main" val="748691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21B4B4-0CB3-4509-A6A9-222608A6A5E9}" type="datetimeFigureOut">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5E69A3-1064-48CC-9098-F9114E7C1CF3}" type="slidenum">
              <a:rPr lang="en-US" smtClean="0"/>
              <a:t>‹#›</a:t>
            </a:fld>
            <a:endParaRPr lang="en-US"/>
          </a:p>
        </p:txBody>
      </p:sp>
    </p:spTree>
    <p:extLst>
      <p:ext uri="{BB962C8B-B14F-4D97-AF65-F5344CB8AC3E}">
        <p14:creationId xmlns:p14="http://schemas.microsoft.com/office/powerpoint/2010/main" val="4099977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1204" y="1794831"/>
            <a:ext cx="6209407" cy="2994714"/>
          </a:xfrm>
        </p:spPr>
        <p:txBody>
          <a:bodyPr anchor="b"/>
          <a:lstStyle>
            <a:lvl1pPr>
              <a:defRPr sz="4724"/>
            </a:lvl1pPr>
          </a:lstStyle>
          <a:p>
            <a:r>
              <a:rPr lang="en-US" smtClean="0"/>
              <a:t>Click to edit Master title style</a:t>
            </a:r>
            <a:endParaRPr lang="en-US" dirty="0"/>
          </a:p>
        </p:txBody>
      </p:sp>
      <p:sp>
        <p:nvSpPr>
          <p:cNvPr id="3" name="Text Placeholder 2"/>
          <p:cNvSpPr>
            <a:spLocks noGrp="1"/>
          </p:cNvSpPr>
          <p:nvPr>
            <p:ph type="body" idx="1"/>
          </p:nvPr>
        </p:nvSpPr>
        <p:spPr>
          <a:xfrm>
            <a:off x="491204" y="4817876"/>
            <a:ext cx="6209407" cy="1574849"/>
          </a:xfrm>
        </p:spPr>
        <p:txBody>
          <a:bodyPr/>
          <a:lstStyle>
            <a:lvl1pPr marL="0" indent="0">
              <a:buNone/>
              <a:defRPr sz="1890">
                <a:solidFill>
                  <a:schemeClr val="tx1"/>
                </a:solidFill>
              </a:defRPr>
            </a:lvl1pPr>
            <a:lvl2pPr marL="359954" indent="0">
              <a:buNone/>
              <a:defRPr sz="1575">
                <a:solidFill>
                  <a:schemeClr val="tx1">
                    <a:tint val="75000"/>
                  </a:schemeClr>
                </a:solidFill>
              </a:defRPr>
            </a:lvl2pPr>
            <a:lvl3pPr marL="719907" indent="0">
              <a:buNone/>
              <a:defRPr sz="1417">
                <a:solidFill>
                  <a:schemeClr val="tx1">
                    <a:tint val="75000"/>
                  </a:schemeClr>
                </a:solidFill>
              </a:defRPr>
            </a:lvl3pPr>
            <a:lvl4pPr marL="1079861" indent="0">
              <a:buNone/>
              <a:defRPr sz="1260">
                <a:solidFill>
                  <a:schemeClr val="tx1">
                    <a:tint val="75000"/>
                  </a:schemeClr>
                </a:solidFill>
              </a:defRPr>
            </a:lvl4pPr>
            <a:lvl5pPr marL="1439814" indent="0">
              <a:buNone/>
              <a:defRPr sz="1260">
                <a:solidFill>
                  <a:schemeClr val="tx1">
                    <a:tint val="75000"/>
                  </a:schemeClr>
                </a:solidFill>
              </a:defRPr>
            </a:lvl5pPr>
            <a:lvl6pPr marL="1799768" indent="0">
              <a:buNone/>
              <a:defRPr sz="1260">
                <a:solidFill>
                  <a:schemeClr val="tx1">
                    <a:tint val="75000"/>
                  </a:schemeClr>
                </a:solidFill>
              </a:defRPr>
            </a:lvl6pPr>
            <a:lvl7pPr marL="2159721" indent="0">
              <a:buNone/>
              <a:defRPr sz="1260">
                <a:solidFill>
                  <a:schemeClr val="tx1">
                    <a:tint val="75000"/>
                  </a:schemeClr>
                </a:solidFill>
              </a:defRPr>
            </a:lvl7pPr>
            <a:lvl8pPr marL="2519675" indent="0">
              <a:buNone/>
              <a:defRPr sz="1260">
                <a:solidFill>
                  <a:schemeClr val="tx1">
                    <a:tint val="75000"/>
                  </a:schemeClr>
                </a:solidFill>
              </a:defRPr>
            </a:lvl8pPr>
            <a:lvl9pPr marL="2879628" indent="0">
              <a:buNone/>
              <a:defRPr sz="126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21B4B4-0CB3-4509-A6A9-222608A6A5E9}" type="datetimeFigureOut">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5E69A3-1064-48CC-9098-F9114E7C1CF3}" type="slidenum">
              <a:rPr lang="en-US" smtClean="0"/>
              <a:t>‹#›</a:t>
            </a:fld>
            <a:endParaRPr lang="en-US"/>
          </a:p>
        </p:txBody>
      </p:sp>
    </p:spTree>
    <p:extLst>
      <p:ext uri="{BB962C8B-B14F-4D97-AF65-F5344CB8AC3E}">
        <p14:creationId xmlns:p14="http://schemas.microsoft.com/office/powerpoint/2010/main" val="3278282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94953" y="1916484"/>
            <a:ext cx="3059708" cy="45678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644652" y="1916484"/>
            <a:ext cx="3059708" cy="45678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A21B4B4-0CB3-4509-A6A9-222608A6A5E9}" type="datetimeFigureOut">
              <a:rPr lang="en-US" smtClean="0"/>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5E69A3-1064-48CC-9098-F9114E7C1CF3}" type="slidenum">
              <a:rPr lang="en-US" smtClean="0"/>
              <a:t>‹#›</a:t>
            </a:fld>
            <a:endParaRPr lang="en-US"/>
          </a:p>
        </p:txBody>
      </p:sp>
    </p:spTree>
    <p:extLst>
      <p:ext uri="{BB962C8B-B14F-4D97-AF65-F5344CB8AC3E}">
        <p14:creationId xmlns:p14="http://schemas.microsoft.com/office/powerpoint/2010/main" val="284289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891" y="383299"/>
            <a:ext cx="6209407" cy="139153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95891" y="1764832"/>
            <a:ext cx="3045646" cy="864917"/>
          </a:xfrm>
        </p:spPr>
        <p:txBody>
          <a:bodyPr anchor="b"/>
          <a:lstStyle>
            <a:lvl1pPr marL="0" indent="0">
              <a:buNone/>
              <a:defRPr sz="1890" b="1"/>
            </a:lvl1pPr>
            <a:lvl2pPr marL="359954" indent="0">
              <a:buNone/>
              <a:defRPr sz="1575" b="1"/>
            </a:lvl2pPr>
            <a:lvl3pPr marL="719907" indent="0">
              <a:buNone/>
              <a:defRPr sz="1417" b="1"/>
            </a:lvl3pPr>
            <a:lvl4pPr marL="1079861" indent="0">
              <a:buNone/>
              <a:defRPr sz="1260" b="1"/>
            </a:lvl4pPr>
            <a:lvl5pPr marL="1439814" indent="0">
              <a:buNone/>
              <a:defRPr sz="1260" b="1"/>
            </a:lvl5pPr>
            <a:lvl6pPr marL="1799768" indent="0">
              <a:buNone/>
              <a:defRPr sz="1260" b="1"/>
            </a:lvl6pPr>
            <a:lvl7pPr marL="2159721" indent="0">
              <a:buNone/>
              <a:defRPr sz="1260" b="1"/>
            </a:lvl7pPr>
            <a:lvl8pPr marL="2519675" indent="0">
              <a:buNone/>
              <a:defRPr sz="1260" b="1"/>
            </a:lvl8pPr>
            <a:lvl9pPr marL="2879628" indent="0">
              <a:buNone/>
              <a:defRPr sz="1260" b="1"/>
            </a:lvl9pPr>
          </a:lstStyle>
          <a:p>
            <a:pPr lvl="0"/>
            <a:r>
              <a:rPr lang="en-US" smtClean="0"/>
              <a:t>Click to edit Master text styles</a:t>
            </a:r>
          </a:p>
        </p:txBody>
      </p:sp>
      <p:sp>
        <p:nvSpPr>
          <p:cNvPr id="4" name="Content Placeholder 3"/>
          <p:cNvSpPr>
            <a:spLocks noGrp="1"/>
          </p:cNvSpPr>
          <p:nvPr>
            <p:ph sz="half" idx="2"/>
          </p:nvPr>
        </p:nvSpPr>
        <p:spPr>
          <a:xfrm>
            <a:off x="495891" y="2629749"/>
            <a:ext cx="3045646" cy="386796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644652" y="1764832"/>
            <a:ext cx="3060646" cy="864917"/>
          </a:xfrm>
        </p:spPr>
        <p:txBody>
          <a:bodyPr anchor="b"/>
          <a:lstStyle>
            <a:lvl1pPr marL="0" indent="0">
              <a:buNone/>
              <a:defRPr sz="1890" b="1"/>
            </a:lvl1pPr>
            <a:lvl2pPr marL="359954" indent="0">
              <a:buNone/>
              <a:defRPr sz="1575" b="1"/>
            </a:lvl2pPr>
            <a:lvl3pPr marL="719907" indent="0">
              <a:buNone/>
              <a:defRPr sz="1417" b="1"/>
            </a:lvl3pPr>
            <a:lvl4pPr marL="1079861" indent="0">
              <a:buNone/>
              <a:defRPr sz="1260" b="1"/>
            </a:lvl4pPr>
            <a:lvl5pPr marL="1439814" indent="0">
              <a:buNone/>
              <a:defRPr sz="1260" b="1"/>
            </a:lvl5pPr>
            <a:lvl6pPr marL="1799768" indent="0">
              <a:buNone/>
              <a:defRPr sz="1260" b="1"/>
            </a:lvl6pPr>
            <a:lvl7pPr marL="2159721" indent="0">
              <a:buNone/>
              <a:defRPr sz="1260" b="1"/>
            </a:lvl7pPr>
            <a:lvl8pPr marL="2519675" indent="0">
              <a:buNone/>
              <a:defRPr sz="1260" b="1"/>
            </a:lvl8pPr>
            <a:lvl9pPr marL="2879628" indent="0">
              <a:buNone/>
              <a:defRPr sz="1260" b="1"/>
            </a:lvl9pPr>
          </a:lstStyle>
          <a:p>
            <a:pPr lvl="0"/>
            <a:r>
              <a:rPr lang="en-US" smtClean="0"/>
              <a:t>Click to edit Master text styles</a:t>
            </a:r>
          </a:p>
        </p:txBody>
      </p:sp>
      <p:sp>
        <p:nvSpPr>
          <p:cNvPr id="6" name="Content Placeholder 5"/>
          <p:cNvSpPr>
            <a:spLocks noGrp="1"/>
          </p:cNvSpPr>
          <p:nvPr>
            <p:ph sz="quarter" idx="4"/>
          </p:nvPr>
        </p:nvSpPr>
        <p:spPr>
          <a:xfrm>
            <a:off x="3644652" y="2629749"/>
            <a:ext cx="3060646" cy="386796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A21B4B4-0CB3-4509-A6A9-222608A6A5E9}" type="datetimeFigureOut">
              <a:rPr lang="en-US" smtClean="0"/>
              <a:t>11/9/2023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5E69A3-1064-48CC-9098-F9114E7C1CF3}" type="slidenum">
              <a:rPr lang="en-US" smtClean="0"/>
              <a:t>‹#›</a:t>
            </a:fld>
            <a:endParaRPr lang="en-US"/>
          </a:p>
        </p:txBody>
      </p:sp>
    </p:spTree>
    <p:extLst>
      <p:ext uri="{BB962C8B-B14F-4D97-AF65-F5344CB8AC3E}">
        <p14:creationId xmlns:p14="http://schemas.microsoft.com/office/powerpoint/2010/main" val="2014891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21B4B4-0CB3-4509-A6A9-222608A6A5E9}" type="datetimeFigureOut">
              <a:rPr lang="en-US" smtClean="0"/>
              <a:t>11/9/2023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5E69A3-1064-48CC-9098-F9114E7C1CF3}" type="slidenum">
              <a:rPr lang="en-US" smtClean="0"/>
              <a:t>‹#›</a:t>
            </a:fld>
            <a:endParaRPr lang="en-US"/>
          </a:p>
        </p:txBody>
      </p:sp>
    </p:spTree>
    <p:extLst>
      <p:ext uri="{BB962C8B-B14F-4D97-AF65-F5344CB8AC3E}">
        <p14:creationId xmlns:p14="http://schemas.microsoft.com/office/powerpoint/2010/main" val="1678262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21B4B4-0CB3-4509-A6A9-222608A6A5E9}" type="datetimeFigureOut">
              <a:rPr lang="en-US" smtClean="0"/>
              <a:t>11/9/2023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5E69A3-1064-48CC-9098-F9114E7C1CF3}" type="slidenum">
              <a:rPr lang="en-US" smtClean="0"/>
              <a:t>‹#›</a:t>
            </a:fld>
            <a:endParaRPr lang="en-US"/>
          </a:p>
        </p:txBody>
      </p:sp>
    </p:spTree>
    <p:extLst>
      <p:ext uri="{BB962C8B-B14F-4D97-AF65-F5344CB8AC3E}">
        <p14:creationId xmlns:p14="http://schemas.microsoft.com/office/powerpoint/2010/main" val="1333781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890" y="479954"/>
            <a:ext cx="2321966" cy="1679840"/>
          </a:xfrm>
        </p:spPr>
        <p:txBody>
          <a:bodyPr anchor="b"/>
          <a:lstStyle>
            <a:lvl1pPr>
              <a:defRPr sz="2519"/>
            </a:lvl1pPr>
          </a:lstStyle>
          <a:p>
            <a:r>
              <a:rPr lang="en-US" smtClean="0"/>
              <a:t>Click to edit Master title style</a:t>
            </a:r>
            <a:endParaRPr lang="en-US" dirty="0"/>
          </a:p>
        </p:txBody>
      </p:sp>
      <p:sp>
        <p:nvSpPr>
          <p:cNvPr id="3" name="Content Placeholder 2"/>
          <p:cNvSpPr>
            <a:spLocks noGrp="1"/>
          </p:cNvSpPr>
          <p:nvPr>
            <p:ph idx="1"/>
          </p:nvPr>
        </p:nvSpPr>
        <p:spPr>
          <a:xfrm>
            <a:off x="3060646" y="1036570"/>
            <a:ext cx="3644652" cy="5116178"/>
          </a:xfrm>
        </p:spPr>
        <p:txBody>
          <a:bodyPr/>
          <a:lstStyle>
            <a:lvl1pPr>
              <a:defRPr sz="2519"/>
            </a:lvl1pPr>
            <a:lvl2pPr>
              <a:defRPr sz="2204"/>
            </a:lvl2pPr>
            <a:lvl3pPr>
              <a:defRPr sz="1890"/>
            </a:lvl3pPr>
            <a:lvl4pPr>
              <a:defRPr sz="1575"/>
            </a:lvl4pPr>
            <a:lvl5pPr>
              <a:defRPr sz="1575"/>
            </a:lvl5pPr>
            <a:lvl6pPr>
              <a:defRPr sz="1575"/>
            </a:lvl6pPr>
            <a:lvl7pPr>
              <a:defRPr sz="1575"/>
            </a:lvl7pPr>
            <a:lvl8pPr>
              <a:defRPr sz="1575"/>
            </a:lvl8pPr>
            <a:lvl9pPr>
              <a:defRPr sz="1575"/>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95890" y="2159794"/>
            <a:ext cx="2321966" cy="4001285"/>
          </a:xfrm>
        </p:spPr>
        <p:txBody>
          <a:bodyPr/>
          <a:lstStyle>
            <a:lvl1pPr marL="0" indent="0">
              <a:buNone/>
              <a:defRPr sz="1260"/>
            </a:lvl1pPr>
            <a:lvl2pPr marL="359954" indent="0">
              <a:buNone/>
              <a:defRPr sz="1102"/>
            </a:lvl2pPr>
            <a:lvl3pPr marL="719907" indent="0">
              <a:buNone/>
              <a:defRPr sz="945"/>
            </a:lvl3pPr>
            <a:lvl4pPr marL="1079861" indent="0">
              <a:buNone/>
              <a:defRPr sz="787"/>
            </a:lvl4pPr>
            <a:lvl5pPr marL="1439814" indent="0">
              <a:buNone/>
              <a:defRPr sz="787"/>
            </a:lvl5pPr>
            <a:lvl6pPr marL="1799768" indent="0">
              <a:buNone/>
              <a:defRPr sz="787"/>
            </a:lvl6pPr>
            <a:lvl7pPr marL="2159721" indent="0">
              <a:buNone/>
              <a:defRPr sz="787"/>
            </a:lvl7pPr>
            <a:lvl8pPr marL="2519675" indent="0">
              <a:buNone/>
              <a:defRPr sz="787"/>
            </a:lvl8pPr>
            <a:lvl9pPr marL="2879628" indent="0">
              <a:buNone/>
              <a:defRPr sz="787"/>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21B4B4-0CB3-4509-A6A9-222608A6A5E9}" type="datetimeFigureOut">
              <a:rPr lang="en-US" smtClean="0"/>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5E69A3-1064-48CC-9098-F9114E7C1CF3}" type="slidenum">
              <a:rPr lang="en-US" smtClean="0"/>
              <a:t>‹#›</a:t>
            </a:fld>
            <a:endParaRPr lang="en-US"/>
          </a:p>
        </p:txBody>
      </p:sp>
    </p:spTree>
    <p:extLst>
      <p:ext uri="{BB962C8B-B14F-4D97-AF65-F5344CB8AC3E}">
        <p14:creationId xmlns:p14="http://schemas.microsoft.com/office/powerpoint/2010/main" val="3592388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890" y="479954"/>
            <a:ext cx="2321966" cy="1679840"/>
          </a:xfrm>
        </p:spPr>
        <p:txBody>
          <a:bodyPr anchor="b"/>
          <a:lstStyle>
            <a:lvl1pPr>
              <a:defRPr sz="2519"/>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060646" y="1036570"/>
            <a:ext cx="3644652" cy="5116178"/>
          </a:xfrm>
        </p:spPr>
        <p:txBody>
          <a:bodyPr anchor="t"/>
          <a:lstStyle>
            <a:lvl1pPr marL="0" indent="0">
              <a:buNone/>
              <a:defRPr sz="2519"/>
            </a:lvl1pPr>
            <a:lvl2pPr marL="359954" indent="0">
              <a:buNone/>
              <a:defRPr sz="2204"/>
            </a:lvl2pPr>
            <a:lvl3pPr marL="719907" indent="0">
              <a:buNone/>
              <a:defRPr sz="1890"/>
            </a:lvl3pPr>
            <a:lvl4pPr marL="1079861" indent="0">
              <a:buNone/>
              <a:defRPr sz="1575"/>
            </a:lvl4pPr>
            <a:lvl5pPr marL="1439814" indent="0">
              <a:buNone/>
              <a:defRPr sz="1575"/>
            </a:lvl5pPr>
            <a:lvl6pPr marL="1799768" indent="0">
              <a:buNone/>
              <a:defRPr sz="1575"/>
            </a:lvl6pPr>
            <a:lvl7pPr marL="2159721" indent="0">
              <a:buNone/>
              <a:defRPr sz="1575"/>
            </a:lvl7pPr>
            <a:lvl8pPr marL="2519675" indent="0">
              <a:buNone/>
              <a:defRPr sz="1575"/>
            </a:lvl8pPr>
            <a:lvl9pPr marL="2879628" indent="0">
              <a:buNone/>
              <a:defRPr sz="1575"/>
            </a:lvl9pPr>
          </a:lstStyle>
          <a:p>
            <a:r>
              <a:rPr lang="en-US" smtClean="0"/>
              <a:t>Click icon to add picture</a:t>
            </a:r>
            <a:endParaRPr lang="en-US" dirty="0"/>
          </a:p>
        </p:txBody>
      </p:sp>
      <p:sp>
        <p:nvSpPr>
          <p:cNvPr id="4" name="Text Placeholder 3"/>
          <p:cNvSpPr>
            <a:spLocks noGrp="1"/>
          </p:cNvSpPr>
          <p:nvPr>
            <p:ph type="body" sz="half" idx="2"/>
          </p:nvPr>
        </p:nvSpPr>
        <p:spPr>
          <a:xfrm>
            <a:off x="495890" y="2159794"/>
            <a:ext cx="2321966" cy="4001285"/>
          </a:xfrm>
        </p:spPr>
        <p:txBody>
          <a:bodyPr/>
          <a:lstStyle>
            <a:lvl1pPr marL="0" indent="0">
              <a:buNone/>
              <a:defRPr sz="1260"/>
            </a:lvl1pPr>
            <a:lvl2pPr marL="359954" indent="0">
              <a:buNone/>
              <a:defRPr sz="1102"/>
            </a:lvl2pPr>
            <a:lvl3pPr marL="719907" indent="0">
              <a:buNone/>
              <a:defRPr sz="945"/>
            </a:lvl3pPr>
            <a:lvl4pPr marL="1079861" indent="0">
              <a:buNone/>
              <a:defRPr sz="787"/>
            </a:lvl4pPr>
            <a:lvl5pPr marL="1439814" indent="0">
              <a:buNone/>
              <a:defRPr sz="787"/>
            </a:lvl5pPr>
            <a:lvl6pPr marL="1799768" indent="0">
              <a:buNone/>
              <a:defRPr sz="787"/>
            </a:lvl6pPr>
            <a:lvl7pPr marL="2159721" indent="0">
              <a:buNone/>
              <a:defRPr sz="787"/>
            </a:lvl7pPr>
            <a:lvl8pPr marL="2519675" indent="0">
              <a:buNone/>
              <a:defRPr sz="787"/>
            </a:lvl8pPr>
            <a:lvl9pPr marL="2879628" indent="0">
              <a:buNone/>
              <a:defRPr sz="787"/>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21B4B4-0CB3-4509-A6A9-222608A6A5E9}" type="datetimeFigureOut">
              <a:rPr lang="en-US" smtClean="0"/>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5E69A3-1064-48CC-9098-F9114E7C1CF3}" type="slidenum">
              <a:rPr lang="en-US" smtClean="0"/>
              <a:t>‹#›</a:t>
            </a:fld>
            <a:endParaRPr lang="en-US"/>
          </a:p>
        </p:txBody>
      </p:sp>
    </p:spTree>
    <p:extLst>
      <p:ext uri="{BB962C8B-B14F-4D97-AF65-F5344CB8AC3E}">
        <p14:creationId xmlns:p14="http://schemas.microsoft.com/office/powerpoint/2010/main" val="2229969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4953" y="383299"/>
            <a:ext cx="6209407" cy="139153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94953" y="1916484"/>
            <a:ext cx="6209407" cy="456789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94953" y="6672698"/>
            <a:ext cx="1619845" cy="383297"/>
          </a:xfrm>
          <a:prstGeom prst="rect">
            <a:avLst/>
          </a:prstGeom>
        </p:spPr>
        <p:txBody>
          <a:bodyPr vert="horz" lIns="91440" tIns="45720" rIns="91440" bIns="45720" rtlCol="0" anchor="ctr"/>
          <a:lstStyle>
            <a:lvl1pPr algn="l">
              <a:defRPr sz="945">
                <a:solidFill>
                  <a:schemeClr val="tx1">
                    <a:tint val="75000"/>
                  </a:schemeClr>
                </a:solidFill>
              </a:defRPr>
            </a:lvl1pPr>
          </a:lstStyle>
          <a:p>
            <a:fld id="{7A21B4B4-0CB3-4509-A6A9-222608A6A5E9}" type="datetimeFigureOut">
              <a:rPr lang="en-US" smtClean="0"/>
              <a:t>11/9/2023</a:t>
            </a:fld>
            <a:endParaRPr lang="en-US"/>
          </a:p>
        </p:txBody>
      </p:sp>
      <p:sp>
        <p:nvSpPr>
          <p:cNvPr id="5" name="Footer Placeholder 4"/>
          <p:cNvSpPr>
            <a:spLocks noGrp="1"/>
          </p:cNvSpPr>
          <p:nvPr>
            <p:ph type="ftr" sz="quarter" idx="3"/>
          </p:nvPr>
        </p:nvSpPr>
        <p:spPr>
          <a:xfrm>
            <a:off x="2384773" y="6672698"/>
            <a:ext cx="2429768" cy="383297"/>
          </a:xfrm>
          <a:prstGeom prst="rect">
            <a:avLst/>
          </a:prstGeom>
        </p:spPr>
        <p:txBody>
          <a:bodyPr vert="horz" lIns="91440" tIns="45720" rIns="91440" bIns="45720" rtlCol="0" anchor="ctr"/>
          <a:lstStyle>
            <a:lvl1pPr algn="ctr">
              <a:defRPr sz="94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084515" y="6672698"/>
            <a:ext cx="1619845" cy="383297"/>
          </a:xfrm>
          <a:prstGeom prst="rect">
            <a:avLst/>
          </a:prstGeom>
        </p:spPr>
        <p:txBody>
          <a:bodyPr vert="horz" lIns="91440" tIns="45720" rIns="91440" bIns="45720" rtlCol="0" anchor="ctr"/>
          <a:lstStyle>
            <a:lvl1pPr algn="r">
              <a:defRPr sz="945">
                <a:solidFill>
                  <a:schemeClr val="tx1">
                    <a:tint val="75000"/>
                  </a:schemeClr>
                </a:solidFill>
              </a:defRPr>
            </a:lvl1pPr>
          </a:lstStyle>
          <a:p>
            <a:fld id="{3D5E69A3-1064-48CC-9098-F9114E7C1CF3}" type="slidenum">
              <a:rPr lang="en-US" smtClean="0"/>
              <a:t>‹#›</a:t>
            </a:fld>
            <a:endParaRPr lang="en-US"/>
          </a:p>
        </p:txBody>
      </p:sp>
    </p:spTree>
    <p:extLst>
      <p:ext uri="{BB962C8B-B14F-4D97-AF65-F5344CB8AC3E}">
        <p14:creationId xmlns:p14="http://schemas.microsoft.com/office/powerpoint/2010/main" val="32727458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19907" rtl="0" eaLnBrk="1" latinLnBrk="0" hangingPunct="1">
        <a:lnSpc>
          <a:spcPct val="90000"/>
        </a:lnSpc>
        <a:spcBef>
          <a:spcPct val="0"/>
        </a:spcBef>
        <a:buNone/>
        <a:defRPr sz="3464" kern="1200">
          <a:solidFill>
            <a:schemeClr val="tx1"/>
          </a:solidFill>
          <a:latin typeface="+mj-lt"/>
          <a:ea typeface="+mj-ea"/>
          <a:cs typeface="+mj-cs"/>
        </a:defRPr>
      </a:lvl1pPr>
    </p:titleStyle>
    <p:bodyStyle>
      <a:lvl1pPr marL="179977" indent="-179977" algn="l" defTabSz="719907" rtl="0" eaLnBrk="1" latinLnBrk="0" hangingPunct="1">
        <a:lnSpc>
          <a:spcPct val="90000"/>
        </a:lnSpc>
        <a:spcBef>
          <a:spcPts val="787"/>
        </a:spcBef>
        <a:buFont typeface="Arial" panose="020B0604020202020204" pitchFamily="34" charset="0"/>
        <a:buChar char="•"/>
        <a:defRPr sz="2204" kern="1200">
          <a:solidFill>
            <a:schemeClr val="tx1"/>
          </a:solidFill>
          <a:latin typeface="+mn-lt"/>
          <a:ea typeface="+mn-ea"/>
          <a:cs typeface="+mn-cs"/>
        </a:defRPr>
      </a:lvl1pPr>
      <a:lvl2pPr marL="539930" indent="-179977" algn="l" defTabSz="719907" rtl="0" eaLnBrk="1" latinLnBrk="0" hangingPunct="1">
        <a:lnSpc>
          <a:spcPct val="90000"/>
        </a:lnSpc>
        <a:spcBef>
          <a:spcPts val="394"/>
        </a:spcBef>
        <a:buFont typeface="Arial" panose="020B0604020202020204" pitchFamily="34" charset="0"/>
        <a:buChar char="•"/>
        <a:defRPr sz="1890" kern="1200">
          <a:solidFill>
            <a:schemeClr val="tx1"/>
          </a:solidFill>
          <a:latin typeface="+mn-lt"/>
          <a:ea typeface="+mn-ea"/>
          <a:cs typeface="+mn-cs"/>
        </a:defRPr>
      </a:lvl2pPr>
      <a:lvl3pPr marL="899884" indent="-179977" algn="l" defTabSz="719907" rtl="0" eaLnBrk="1" latinLnBrk="0" hangingPunct="1">
        <a:lnSpc>
          <a:spcPct val="90000"/>
        </a:lnSpc>
        <a:spcBef>
          <a:spcPts val="394"/>
        </a:spcBef>
        <a:buFont typeface="Arial" panose="020B0604020202020204" pitchFamily="34" charset="0"/>
        <a:buChar char="•"/>
        <a:defRPr sz="1575" kern="1200">
          <a:solidFill>
            <a:schemeClr val="tx1"/>
          </a:solidFill>
          <a:latin typeface="+mn-lt"/>
          <a:ea typeface="+mn-ea"/>
          <a:cs typeface="+mn-cs"/>
        </a:defRPr>
      </a:lvl3pPr>
      <a:lvl4pPr marL="1259837" indent="-179977" algn="l" defTabSz="719907" rtl="0" eaLnBrk="1" latinLnBrk="0" hangingPunct="1">
        <a:lnSpc>
          <a:spcPct val="90000"/>
        </a:lnSpc>
        <a:spcBef>
          <a:spcPts val="394"/>
        </a:spcBef>
        <a:buFont typeface="Arial" panose="020B0604020202020204" pitchFamily="34" charset="0"/>
        <a:buChar char="•"/>
        <a:defRPr sz="1417" kern="1200">
          <a:solidFill>
            <a:schemeClr val="tx1"/>
          </a:solidFill>
          <a:latin typeface="+mn-lt"/>
          <a:ea typeface="+mn-ea"/>
          <a:cs typeface="+mn-cs"/>
        </a:defRPr>
      </a:lvl4pPr>
      <a:lvl5pPr marL="1619791" indent="-179977" algn="l" defTabSz="719907" rtl="0" eaLnBrk="1" latinLnBrk="0" hangingPunct="1">
        <a:lnSpc>
          <a:spcPct val="90000"/>
        </a:lnSpc>
        <a:spcBef>
          <a:spcPts val="394"/>
        </a:spcBef>
        <a:buFont typeface="Arial" panose="020B0604020202020204" pitchFamily="34" charset="0"/>
        <a:buChar char="•"/>
        <a:defRPr sz="1417" kern="1200">
          <a:solidFill>
            <a:schemeClr val="tx1"/>
          </a:solidFill>
          <a:latin typeface="+mn-lt"/>
          <a:ea typeface="+mn-ea"/>
          <a:cs typeface="+mn-cs"/>
        </a:defRPr>
      </a:lvl5pPr>
      <a:lvl6pPr marL="1979745" indent="-179977" algn="l" defTabSz="719907" rtl="0" eaLnBrk="1" latinLnBrk="0" hangingPunct="1">
        <a:lnSpc>
          <a:spcPct val="90000"/>
        </a:lnSpc>
        <a:spcBef>
          <a:spcPts val="394"/>
        </a:spcBef>
        <a:buFont typeface="Arial" panose="020B0604020202020204" pitchFamily="34" charset="0"/>
        <a:buChar char="•"/>
        <a:defRPr sz="1417" kern="1200">
          <a:solidFill>
            <a:schemeClr val="tx1"/>
          </a:solidFill>
          <a:latin typeface="+mn-lt"/>
          <a:ea typeface="+mn-ea"/>
          <a:cs typeface="+mn-cs"/>
        </a:defRPr>
      </a:lvl6pPr>
      <a:lvl7pPr marL="2339698" indent="-179977" algn="l" defTabSz="719907" rtl="0" eaLnBrk="1" latinLnBrk="0" hangingPunct="1">
        <a:lnSpc>
          <a:spcPct val="90000"/>
        </a:lnSpc>
        <a:spcBef>
          <a:spcPts val="394"/>
        </a:spcBef>
        <a:buFont typeface="Arial" panose="020B0604020202020204" pitchFamily="34" charset="0"/>
        <a:buChar char="•"/>
        <a:defRPr sz="1417" kern="1200">
          <a:solidFill>
            <a:schemeClr val="tx1"/>
          </a:solidFill>
          <a:latin typeface="+mn-lt"/>
          <a:ea typeface="+mn-ea"/>
          <a:cs typeface="+mn-cs"/>
        </a:defRPr>
      </a:lvl7pPr>
      <a:lvl8pPr marL="2699652" indent="-179977" algn="l" defTabSz="719907" rtl="0" eaLnBrk="1" latinLnBrk="0" hangingPunct="1">
        <a:lnSpc>
          <a:spcPct val="90000"/>
        </a:lnSpc>
        <a:spcBef>
          <a:spcPts val="394"/>
        </a:spcBef>
        <a:buFont typeface="Arial" panose="020B0604020202020204" pitchFamily="34" charset="0"/>
        <a:buChar char="•"/>
        <a:defRPr sz="1417" kern="1200">
          <a:solidFill>
            <a:schemeClr val="tx1"/>
          </a:solidFill>
          <a:latin typeface="+mn-lt"/>
          <a:ea typeface="+mn-ea"/>
          <a:cs typeface="+mn-cs"/>
        </a:defRPr>
      </a:lvl8pPr>
      <a:lvl9pPr marL="3059605" indent="-179977" algn="l" defTabSz="719907" rtl="0" eaLnBrk="1" latinLnBrk="0" hangingPunct="1">
        <a:lnSpc>
          <a:spcPct val="90000"/>
        </a:lnSpc>
        <a:spcBef>
          <a:spcPts val="394"/>
        </a:spcBef>
        <a:buFont typeface="Arial" panose="020B0604020202020204" pitchFamily="34" charset="0"/>
        <a:buChar char="•"/>
        <a:defRPr sz="1417" kern="1200">
          <a:solidFill>
            <a:schemeClr val="tx1"/>
          </a:solidFill>
          <a:latin typeface="+mn-lt"/>
          <a:ea typeface="+mn-ea"/>
          <a:cs typeface="+mn-cs"/>
        </a:defRPr>
      </a:lvl9pPr>
    </p:bodyStyle>
    <p:otherStyle>
      <a:defPPr>
        <a:defRPr lang="en-US"/>
      </a:defPPr>
      <a:lvl1pPr marL="0" algn="l" defTabSz="719907" rtl="0" eaLnBrk="1" latinLnBrk="0" hangingPunct="1">
        <a:defRPr sz="1417" kern="1200">
          <a:solidFill>
            <a:schemeClr val="tx1"/>
          </a:solidFill>
          <a:latin typeface="+mn-lt"/>
          <a:ea typeface="+mn-ea"/>
          <a:cs typeface="+mn-cs"/>
        </a:defRPr>
      </a:lvl1pPr>
      <a:lvl2pPr marL="359954" algn="l" defTabSz="719907" rtl="0" eaLnBrk="1" latinLnBrk="0" hangingPunct="1">
        <a:defRPr sz="1417" kern="1200">
          <a:solidFill>
            <a:schemeClr val="tx1"/>
          </a:solidFill>
          <a:latin typeface="+mn-lt"/>
          <a:ea typeface="+mn-ea"/>
          <a:cs typeface="+mn-cs"/>
        </a:defRPr>
      </a:lvl2pPr>
      <a:lvl3pPr marL="719907" algn="l" defTabSz="719907" rtl="0" eaLnBrk="1" latinLnBrk="0" hangingPunct="1">
        <a:defRPr sz="1417" kern="1200">
          <a:solidFill>
            <a:schemeClr val="tx1"/>
          </a:solidFill>
          <a:latin typeface="+mn-lt"/>
          <a:ea typeface="+mn-ea"/>
          <a:cs typeface="+mn-cs"/>
        </a:defRPr>
      </a:lvl3pPr>
      <a:lvl4pPr marL="1079861" algn="l" defTabSz="719907" rtl="0" eaLnBrk="1" latinLnBrk="0" hangingPunct="1">
        <a:defRPr sz="1417" kern="1200">
          <a:solidFill>
            <a:schemeClr val="tx1"/>
          </a:solidFill>
          <a:latin typeface="+mn-lt"/>
          <a:ea typeface="+mn-ea"/>
          <a:cs typeface="+mn-cs"/>
        </a:defRPr>
      </a:lvl4pPr>
      <a:lvl5pPr marL="1439814" algn="l" defTabSz="719907" rtl="0" eaLnBrk="1" latinLnBrk="0" hangingPunct="1">
        <a:defRPr sz="1417" kern="1200">
          <a:solidFill>
            <a:schemeClr val="tx1"/>
          </a:solidFill>
          <a:latin typeface="+mn-lt"/>
          <a:ea typeface="+mn-ea"/>
          <a:cs typeface="+mn-cs"/>
        </a:defRPr>
      </a:lvl5pPr>
      <a:lvl6pPr marL="1799768" algn="l" defTabSz="719907" rtl="0" eaLnBrk="1" latinLnBrk="0" hangingPunct="1">
        <a:defRPr sz="1417" kern="1200">
          <a:solidFill>
            <a:schemeClr val="tx1"/>
          </a:solidFill>
          <a:latin typeface="+mn-lt"/>
          <a:ea typeface="+mn-ea"/>
          <a:cs typeface="+mn-cs"/>
        </a:defRPr>
      </a:lvl6pPr>
      <a:lvl7pPr marL="2159721" algn="l" defTabSz="719907" rtl="0" eaLnBrk="1" latinLnBrk="0" hangingPunct="1">
        <a:defRPr sz="1417" kern="1200">
          <a:solidFill>
            <a:schemeClr val="tx1"/>
          </a:solidFill>
          <a:latin typeface="+mn-lt"/>
          <a:ea typeface="+mn-ea"/>
          <a:cs typeface="+mn-cs"/>
        </a:defRPr>
      </a:lvl7pPr>
      <a:lvl8pPr marL="2519675" algn="l" defTabSz="719907" rtl="0" eaLnBrk="1" latinLnBrk="0" hangingPunct="1">
        <a:defRPr sz="1417" kern="1200">
          <a:solidFill>
            <a:schemeClr val="tx1"/>
          </a:solidFill>
          <a:latin typeface="+mn-lt"/>
          <a:ea typeface="+mn-ea"/>
          <a:cs typeface="+mn-cs"/>
        </a:defRPr>
      </a:lvl8pPr>
      <a:lvl9pPr marL="2879628" algn="l" defTabSz="719907" rtl="0" eaLnBrk="1" latinLnBrk="0" hangingPunct="1">
        <a:defRPr sz="141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jpeg"/><Relationship Id="rId4" Type="http://schemas.openxmlformats.org/officeDocument/2006/relationships/image" Target="../media/image3.png"/><Relationship Id="rId9" Type="http://schemas.openxmlformats.org/officeDocument/2006/relationships/image" Target="../media/image8.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17.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image" Target="../media/image11.png"/><Relationship Id="rId3" Type="http://schemas.openxmlformats.org/officeDocument/2006/relationships/diagramLayout" Target="../diagrams/layout3.xml"/><Relationship Id="rId7" Type="http://schemas.openxmlformats.org/officeDocument/2006/relationships/image" Target="../media/image1.png"/><Relationship Id="rId12" Type="http://schemas.openxmlformats.org/officeDocument/2006/relationships/image" Target="../media/image6.png"/><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11" Type="http://schemas.openxmlformats.org/officeDocument/2006/relationships/image" Target="../media/image10.png"/><Relationship Id="rId5" Type="http://schemas.openxmlformats.org/officeDocument/2006/relationships/diagramColors" Target="../diagrams/colors3.xml"/><Relationship Id="rId10" Type="http://schemas.openxmlformats.org/officeDocument/2006/relationships/image" Target="../media/image4.png"/><Relationship Id="rId4" Type="http://schemas.openxmlformats.org/officeDocument/2006/relationships/diagramQuickStyle" Target="../diagrams/quickStyle3.xml"/><Relationship Id="rId9" Type="http://schemas.openxmlformats.org/officeDocument/2006/relationships/image" Target="../media/image3.png"/><Relationship Id="rId14" Type="http://schemas.openxmlformats.org/officeDocument/2006/relationships/image" Target="../media/image1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13.jpeg"/><Relationship Id="rId4" Type="http://schemas.openxmlformats.org/officeDocument/2006/relationships/image" Target="../media/image3.pn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image" Target="../media/image2.png"/><Relationship Id="rId18" Type="http://schemas.openxmlformats.org/officeDocument/2006/relationships/image" Target="../media/image11.png"/><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image" Target="../media/image1.png"/><Relationship Id="rId17" Type="http://schemas.openxmlformats.org/officeDocument/2006/relationships/image" Target="../media/image6.png"/><Relationship Id="rId2" Type="http://schemas.openxmlformats.org/officeDocument/2006/relationships/diagramData" Target="../diagrams/data1.xml"/><Relationship Id="rId16" Type="http://schemas.openxmlformats.org/officeDocument/2006/relationships/image" Target="../media/image10.png"/><Relationship Id="rId1" Type="http://schemas.openxmlformats.org/officeDocument/2006/relationships/slideLayout" Target="../slideLayouts/slideLayout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image" Target="../media/image4.png"/><Relationship Id="rId10" Type="http://schemas.openxmlformats.org/officeDocument/2006/relationships/diagramColors" Target="../diagrams/colors2.xml"/><Relationship Id="rId19" Type="http://schemas.openxmlformats.org/officeDocument/2006/relationships/image" Target="../media/image12.png"/><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5" name="Round Diagonal Corner Rectangle 4"/>
          <p:cNvSpPr/>
          <p:nvPr/>
        </p:nvSpPr>
        <p:spPr>
          <a:xfrm>
            <a:off x="253218" y="195084"/>
            <a:ext cx="6696222" cy="6807354"/>
          </a:xfrm>
          <a:prstGeom prst="round2DiagRect">
            <a:avLst>
              <a:gd name="adj1" fmla="val 7633"/>
              <a:gd name="adj2" fmla="val 0"/>
            </a:avLst>
          </a:prstGeom>
          <a:solidFill>
            <a:schemeClr val="tx1">
              <a:lumMod val="65000"/>
              <a:lumOff val="35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3562904" y="1821666"/>
            <a:ext cx="3374578" cy="707886"/>
          </a:xfrm>
          <a:prstGeom prst="rect">
            <a:avLst/>
          </a:prstGeom>
          <a:noFill/>
        </p:spPr>
        <p:txBody>
          <a:bodyPr wrap="square" rtlCol="0">
            <a:spAutoFit/>
          </a:bodyPr>
          <a:lstStyle/>
          <a:p>
            <a:pPr algn="r"/>
            <a:r>
              <a:rPr lang="en-US" sz="4000" b="1" dirty="0" smtClean="0">
                <a:ln>
                  <a:solidFill>
                    <a:schemeClr val="bg1">
                      <a:lumMod val="85000"/>
                    </a:schemeClr>
                  </a:solidFill>
                </a:ln>
                <a:solidFill>
                  <a:schemeClr val="bg1">
                    <a:lumMod val="85000"/>
                  </a:schemeClr>
                </a:solidFill>
              </a:rPr>
              <a:t>2020</a:t>
            </a:r>
            <a:r>
              <a:rPr lang="en-US" sz="4000" b="1" dirty="0" smtClean="0">
                <a:ln>
                  <a:solidFill>
                    <a:schemeClr val="bg1"/>
                  </a:solidFill>
                </a:ln>
                <a:solidFill>
                  <a:schemeClr val="bg1">
                    <a:lumMod val="85000"/>
                  </a:schemeClr>
                </a:solidFill>
              </a:rPr>
              <a:t> </a:t>
            </a:r>
            <a:r>
              <a:rPr lang="en-US" sz="2400" dirty="0" smtClean="0">
                <a:solidFill>
                  <a:schemeClr val="bg1"/>
                </a:solidFill>
              </a:rPr>
              <a:t>STRATEGY </a:t>
            </a:r>
            <a:endParaRPr lang="en-US" dirty="0" smtClean="0">
              <a:solidFill>
                <a:schemeClr val="bg1"/>
              </a:solidFill>
            </a:endParaRPr>
          </a:p>
        </p:txBody>
      </p:sp>
      <p:sp>
        <p:nvSpPr>
          <p:cNvPr id="26" name="TextBox 25"/>
          <p:cNvSpPr txBox="1"/>
          <p:nvPr/>
        </p:nvSpPr>
        <p:spPr>
          <a:xfrm>
            <a:off x="4434387" y="2451658"/>
            <a:ext cx="2517163" cy="313265"/>
          </a:xfrm>
          <a:prstGeom prst="rect">
            <a:avLst/>
          </a:prstGeom>
          <a:solidFill>
            <a:schemeClr val="bg1"/>
          </a:solidFill>
          <a:effectLst/>
        </p:spPr>
        <p:txBody>
          <a:bodyPr wrap="square" lIns="0" tIns="0" rIns="0" bIns="0" rtlCol="0" anchor="ctr" anchorCtr="1">
            <a:noAutofit/>
          </a:bodyPr>
          <a:lstStyle/>
          <a:p>
            <a:pPr algn="ctr"/>
            <a:r>
              <a:rPr lang="en-US" sz="1200" dirty="0">
                <a:solidFill>
                  <a:schemeClr val="tx1">
                    <a:lumMod val="65000"/>
                    <a:lumOff val="35000"/>
                  </a:schemeClr>
                </a:solidFill>
              </a:rPr>
              <a:t>CHILDREN CANCER HOSPITAL </a:t>
            </a:r>
            <a:r>
              <a:rPr lang="en-US" sz="1600" b="1" dirty="0" smtClean="0">
                <a:solidFill>
                  <a:schemeClr val="tx1">
                    <a:lumMod val="65000"/>
                    <a:lumOff val="35000"/>
                  </a:schemeClr>
                </a:solidFill>
              </a:rPr>
              <a:t>57357</a:t>
            </a:r>
            <a:endParaRPr lang="en-US" sz="1200" b="1" dirty="0">
              <a:solidFill>
                <a:schemeClr val="tx1">
                  <a:lumMod val="65000"/>
                  <a:lumOff val="35000"/>
                </a:schemeClr>
              </a:solidFill>
            </a:endParaRPr>
          </a:p>
        </p:txBody>
      </p:sp>
      <p:sp>
        <p:nvSpPr>
          <p:cNvPr id="94" name="Round Diagonal Corner Rectangle 93"/>
          <p:cNvSpPr/>
          <p:nvPr/>
        </p:nvSpPr>
        <p:spPr>
          <a:xfrm>
            <a:off x="591476" y="3677017"/>
            <a:ext cx="1448553" cy="1448554"/>
          </a:xfrm>
          <a:prstGeom prst="round2DiagRect">
            <a:avLst/>
          </a:prstGeom>
          <a:solidFill>
            <a:srgbClr val="F4AA00"/>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95" name="Round Diagonal Corner Rectangle 94"/>
          <p:cNvSpPr/>
          <p:nvPr/>
        </p:nvSpPr>
        <p:spPr>
          <a:xfrm>
            <a:off x="2284328" y="3678139"/>
            <a:ext cx="1448553" cy="1448554"/>
          </a:xfrm>
          <a:prstGeom prst="round2DiagRect">
            <a:avLst/>
          </a:prstGeom>
          <a:solidFill>
            <a:srgbClr val="3C6A30"/>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96" name="Round Diagonal Corner Rectangle 95"/>
          <p:cNvSpPr/>
          <p:nvPr/>
        </p:nvSpPr>
        <p:spPr>
          <a:xfrm>
            <a:off x="2284327" y="5270037"/>
            <a:ext cx="1448553" cy="1448554"/>
          </a:xfrm>
          <a:prstGeom prst="round2DiagRect">
            <a:avLst/>
          </a:prstGeom>
          <a:solidFill>
            <a:srgbClr val="C55A1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97" name="Round Diagonal Corner Rectangle 96"/>
          <p:cNvSpPr/>
          <p:nvPr/>
        </p:nvSpPr>
        <p:spPr>
          <a:xfrm>
            <a:off x="591476" y="5268915"/>
            <a:ext cx="1448553" cy="1448554"/>
          </a:xfrm>
          <a:prstGeom prst="round2DiagRect">
            <a:avLst/>
          </a:prstGeom>
          <a:solidFill>
            <a:srgbClr val="53A3D5"/>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98" name="Round Diagonal Corner Rectangle 97"/>
          <p:cNvSpPr/>
          <p:nvPr/>
        </p:nvSpPr>
        <p:spPr>
          <a:xfrm>
            <a:off x="591476" y="2083436"/>
            <a:ext cx="1448553" cy="1448554"/>
          </a:xfrm>
          <a:prstGeom prst="round2DiagRect">
            <a:avLst/>
          </a:prstGeom>
          <a:solidFill>
            <a:srgbClr val="7030A0"/>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99" name="Round Diagonal Corner Rectangle 98"/>
          <p:cNvSpPr/>
          <p:nvPr/>
        </p:nvSpPr>
        <p:spPr>
          <a:xfrm>
            <a:off x="591476" y="489294"/>
            <a:ext cx="1448553" cy="1448554"/>
          </a:xfrm>
          <a:prstGeom prst="round2DiagRect">
            <a:avLst/>
          </a:prstGeom>
          <a:solidFill>
            <a:srgbClr val="C00000"/>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100" name="Round Diagonal Corner Rectangle 99"/>
          <p:cNvSpPr/>
          <p:nvPr/>
        </p:nvSpPr>
        <p:spPr>
          <a:xfrm>
            <a:off x="2284330" y="2084558"/>
            <a:ext cx="1448553" cy="1448554"/>
          </a:xfrm>
          <a:prstGeom prst="round2DiagRect">
            <a:avLst/>
          </a:prstGeom>
          <a:solidFill>
            <a:schemeClr val="accent1">
              <a:lumMod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101" name="Round Diagonal Corner Rectangle 100"/>
          <p:cNvSpPr/>
          <p:nvPr/>
        </p:nvSpPr>
        <p:spPr>
          <a:xfrm>
            <a:off x="2284330" y="489294"/>
            <a:ext cx="1448553" cy="1448554"/>
          </a:xfrm>
          <a:prstGeom prst="round2DiagRect">
            <a:avLst/>
          </a:prstGeom>
          <a:solidFill>
            <a:srgbClr val="6BA42C"/>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pic>
        <p:nvPicPr>
          <p:cNvPr id="102" name="Picture 101"/>
          <p:cNvPicPr>
            <a:picLocks noChangeAspect="1"/>
          </p:cNvPicPr>
          <p:nvPr/>
        </p:nvPicPr>
        <p:blipFill>
          <a:blip r:embed="rId2">
            <a:biLevel thresh="75000"/>
          </a:blip>
          <a:stretch>
            <a:fillRect/>
          </a:stretch>
        </p:blipFill>
        <p:spPr>
          <a:xfrm>
            <a:off x="871039" y="753668"/>
            <a:ext cx="889425" cy="889425"/>
          </a:xfrm>
          <a:prstGeom prst="rect">
            <a:avLst/>
          </a:prstGeom>
          <a:effectLst>
            <a:outerShdw blurRad="63500" sx="102000" sy="102000" algn="ctr" rotWithShape="0">
              <a:prstClr val="black">
                <a:alpha val="40000"/>
              </a:prstClr>
            </a:outerShdw>
          </a:effectLst>
        </p:spPr>
      </p:pic>
      <p:sp>
        <p:nvSpPr>
          <p:cNvPr id="103" name="Round Diagonal Corner Rectangle 102"/>
          <p:cNvSpPr/>
          <p:nvPr/>
        </p:nvSpPr>
        <p:spPr>
          <a:xfrm>
            <a:off x="717175" y="613873"/>
            <a:ext cx="1197151" cy="1197152"/>
          </a:xfrm>
          <a:prstGeom prst="round2DiagRect">
            <a:avLst/>
          </a:prstGeom>
          <a:noFill/>
          <a:ln w="762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104" name="Round Diagonal Corner Rectangle 103"/>
          <p:cNvSpPr/>
          <p:nvPr/>
        </p:nvSpPr>
        <p:spPr>
          <a:xfrm>
            <a:off x="2410027" y="610750"/>
            <a:ext cx="1197151" cy="1197152"/>
          </a:xfrm>
          <a:prstGeom prst="round2DiagRect">
            <a:avLst/>
          </a:prstGeom>
          <a:noFill/>
          <a:ln w="762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105" name="Round Diagonal Corner Rectangle 104"/>
          <p:cNvSpPr/>
          <p:nvPr/>
        </p:nvSpPr>
        <p:spPr>
          <a:xfrm>
            <a:off x="717174" y="2209137"/>
            <a:ext cx="1197151" cy="1197152"/>
          </a:xfrm>
          <a:prstGeom prst="round2DiagRect">
            <a:avLst/>
          </a:prstGeom>
          <a:noFill/>
          <a:ln w="762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106" name="Round Diagonal Corner Rectangle 105"/>
          <p:cNvSpPr/>
          <p:nvPr/>
        </p:nvSpPr>
        <p:spPr>
          <a:xfrm>
            <a:off x="717173" y="3802718"/>
            <a:ext cx="1197151" cy="1197152"/>
          </a:xfrm>
          <a:prstGeom prst="round2DiagRect">
            <a:avLst/>
          </a:prstGeom>
          <a:noFill/>
          <a:ln w="762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107" name="Round Diagonal Corner Rectangle 106"/>
          <p:cNvSpPr/>
          <p:nvPr/>
        </p:nvSpPr>
        <p:spPr>
          <a:xfrm>
            <a:off x="717172" y="5394616"/>
            <a:ext cx="1197151" cy="1197152"/>
          </a:xfrm>
          <a:prstGeom prst="round2DiagRect">
            <a:avLst/>
          </a:prstGeom>
          <a:noFill/>
          <a:ln w="762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108" name="Round Diagonal Corner Rectangle 107"/>
          <p:cNvSpPr/>
          <p:nvPr/>
        </p:nvSpPr>
        <p:spPr>
          <a:xfrm>
            <a:off x="2410026" y="2210259"/>
            <a:ext cx="1197151" cy="1197152"/>
          </a:xfrm>
          <a:prstGeom prst="round2DiagRect">
            <a:avLst/>
          </a:prstGeom>
          <a:noFill/>
          <a:ln w="762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109" name="Round Diagonal Corner Rectangle 108"/>
          <p:cNvSpPr/>
          <p:nvPr/>
        </p:nvSpPr>
        <p:spPr>
          <a:xfrm>
            <a:off x="2410025" y="3803840"/>
            <a:ext cx="1197151" cy="1197152"/>
          </a:xfrm>
          <a:prstGeom prst="round2DiagRect">
            <a:avLst/>
          </a:prstGeom>
          <a:noFill/>
          <a:ln w="762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110" name="Round Diagonal Corner Rectangle 109"/>
          <p:cNvSpPr/>
          <p:nvPr/>
        </p:nvSpPr>
        <p:spPr>
          <a:xfrm>
            <a:off x="2410025" y="5395738"/>
            <a:ext cx="1197151" cy="1197152"/>
          </a:xfrm>
          <a:prstGeom prst="round2DiagRect">
            <a:avLst/>
          </a:prstGeom>
          <a:noFill/>
          <a:ln w="762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pic>
        <p:nvPicPr>
          <p:cNvPr id="111" name="Picture 110"/>
          <p:cNvPicPr>
            <a:picLocks noChangeAspect="1"/>
          </p:cNvPicPr>
          <p:nvPr/>
        </p:nvPicPr>
        <p:blipFill>
          <a:blip r:embed="rId3">
            <a:biLevel thresh="75000"/>
          </a:blip>
          <a:stretch>
            <a:fillRect/>
          </a:stretch>
        </p:blipFill>
        <p:spPr>
          <a:xfrm>
            <a:off x="2524836" y="769134"/>
            <a:ext cx="889996" cy="889996"/>
          </a:xfrm>
          <a:prstGeom prst="rect">
            <a:avLst/>
          </a:prstGeom>
          <a:effectLst>
            <a:outerShdw blurRad="63500" sx="102000" sy="102000" algn="ctr" rotWithShape="0">
              <a:prstClr val="black">
                <a:alpha val="40000"/>
              </a:prstClr>
            </a:outerShdw>
          </a:effectLst>
        </p:spPr>
      </p:pic>
      <p:pic>
        <p:nvPicPr>
          <p:cNvPr id="120" name="Picture 119"/>
          <p:cNvPicPr>
            <a:picLocks noChangeAspect="1"/>
          </p:cNvPicPr>
          <p:nvPr/>
        </p:nvPicPr>
        <p:blipFill>
          <a:blip r:embed="rId4">
            <a:biLevel thresh="75000"/>
          </a:blip>
          <a:stretch>
            <a:fillRect/>
          </a:stretch>
        </p:blipFill>
        <p:spPr>
          <a:xfrm>
            <a:off x="846067" y="2362791"/>
            <a:ext cx="886273" cy="886273"/>
          </a:xfrm>
          <a:prstGeom prst="rect">
            <a:avLst/>
          </a:prstGeom>
          <a:effectLst>
            <a:outerShdw blurRad="63500" sx="102000" sy="102000" algn="ctr" rotWithShape="0">
              <a:prstClr val="black">
                <a:alpha val="40000"/>
              </a:prstClr>
            </a:outerShdw>
          </a:effectLst>
        </p:spPr>
      </p:pic>
      <p:pic>
        <p:nvPicPr>
          <p:cNvPr id="121" name="Picture 120"/>
          <p:cNvPicPr>
            <a:picLocks noChangeAspect="1"/>
          </p:cNvPicPr>
          <p:nvPr/>
        </p:nvPicPr>
        <p:blipFill>
          <a:blip r:embed="rId5">
            <a:biLevel thresh="75000"/>
          </a:blip>
          <a:stretch>
            <a:fillRect/>
          </a:stretch>
        </p:blipFill>
        <p:spPr>
          <a:xfrm>
            <a:off x="2491763" y="2295990"/>
            <a:ext cx="1024008" cy="1024008"/>
          </a:xfrm>
          <a:prstGeom prst="rect">
            <a:avLst/>
          </a:prstGeom>
          <a:ln w="28575">
            <a:noFill/>
          </a:ln>
          <a:effectLst>
            <a:outerShdw blurRad="63500" sx="102000" sy="102000" algn="ctr" rotWithShape="0">
              <a:prstClr val="black">
                <a:alpha val="40000"/>
              </a:prstClr>
            </a:outerShdw>
          </a:effectLst>
        </p:spPr>
      </p:pic>
      <p:pic>
        <p:nvPicPr>
          <p:cNvPr id="122" name="Picture 20" descr="http://cdn.sweettgroup.com/wp-content/uploads/2014/06/environmental-icon-website.png"/>
          <p:cNvPicPr>
            <a:picLocks noChangeAspect="1" noChangeArrowheads="1"/>
          </p:cNvPicPr>
          <p:nvPr/>
        </p:nvPicPr>
        <p:blipFill rotWithShape="1">
          <a:blip r:embed="rId6" cstate="print">
            <a:biLevel thresh="50000"/>
            <a:extLst>
              <a:ext uri="{28A0092B-C50C-407E-A947-70E740481C1C}">
                <a14:useLocalDpi xmlns:a14="http://schemas.microsoft.com/office/drawing/2010/main" val="0"/>
              </a:ext>
            </a:extLst>
          </a:blip>
          <a:srcRect l="14990" t="10056" r="19594" b="33061"/>
          <a:stretch/>
        </p:blipFill>
        <p:spPr bwMode="auto">
          <a:xfrm>
            <a:off x="2581428" y="3962769"/>
            <a:ext cx="768936" cy="906951"/>
          </a:xfrm>
          <a:prstGeom prst="rect">
            <a:avLst/>
          </a:prstGeom>
          <a:noFill/>
          <a:effectLst>
            <a:outerShdw blurRad="63500" sx="102000" sy="102000" algn="ctr"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23" name="Picture 122"/>
          <p:cNvPicPr>
            <a:picLocks noChangeAspect="1"/>
          </p:cNvPicPr>
          <p:nvPr/>
        </p:nvPicPr>
        <p:blipFill>
          <a:blip r:embed="rId7"/>
          <a:stretch>
            <a:fillRect/>
          </a:stretch>
        </p:blipFill>
        <p:spPr>
          <a:xfrm>
            <a:off x="2509905" y="5542898"/>
            <a:ext cx="889425" cy="900543"/>
          </a:xfrm>
          <a:prstGeom prst="rect">
            <a:avLst/>
          </a:prstGeom>
          <a:effectLst>
            <a:outerShdw blurRad="63500" sx="102000" sy="102000" algn="ctr" rotWithShape="0">
              <a:prstClr val="black">
                <a:alpha val="40000"/>
              </a:prstClr>
            </a:outerShdw>
          </a:effectLst>
        </p:spPr>
      </p:pic>
      <p:pic>
        <p:nvPicPr>
          <p:cNvPr id="124" name="Picture 14" descr="http://www.tss-stl.org/SiteAssets/become-involved/adv_mktg_icon_1.png"/>
          <p:cNvPicPr>
            <a:picLocks noChangeAspect="1" noChangeArrowheads="1"/>
          </p:cNvPicPr>
          <p:nvPr/>
        </p:nvPicPr>
        <p:blipFill rotWithShape="1">
          <a:blip r:embed="rId8" cstate="print">
            <a:biLevel thresh="50000"/>
            <a:extLst>
              <a:ext uri="{28A0092B-C50C-407E-A947-70E740481C1C}">
                <a14:useLocalDpi xmlns:a14="http://schemas.microsoft.com/office/drawing/2010/main" val="0"/>
              </a:ext>
            </a:extLst>
          </a:blip>
          <a:srcRect l="15962" r="13078" b="6131"/>
          <a:stretch/>
        </p:blipFill>
        <p:spPr bwMode="auto">
          <a:xfrm>
            <a:off x="939428" y="5524866"/>
            <a:ext cx="728962" cy="916753"/>
          </a:xfrm>
          <a:prstGeom prst="round2DiagRect">
            <a:avLst/>
          </a:prstGeom>
          <a:noFill/>
          <a:effectLst>
            <a:outerShdw blurRad="63500" sx="102000" sy="102000" algn="ctr"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25" name="Picture 2" descr="http://www.corero.com/img/layout/icon-mssp.png"/>
          <p:cNvPicPr>
            <a:picLocks noChangeAspect="1" noChangeArrowheads="1"/>
          </p:cNvPicPr>
          <p:nvPr/>
        </p:nvPicPr>
        <p:blipFill>
          <a:blip r:embed="rId9">
            <a:biLevel thresh="25000"/>
            <a:extLst>
              <a:ext uri="{28A0092B-C50C-407E-A947-70E740481C1C}">
                <a14:useLocalDpi xmlns:a14="http://schemas.microsoft.com/office/drawing/2010/main" val="0"/>
              </a:ext>
            </a:extLst>
          </a:blip>
          <a:srcRect/>
          <a:stretch>
            <a:fillRect/>
          </a:stretch>
        </p:blipFill>
        <p:spPr bwMode="auto">
          <a:xfrm>
            <a:off x="822047" y="3903559"/>
            <a:ext cx="989436" cy="995471"/>
          </a:xfrm>
          <a:prstGeom prst="rect">
            <a:avLst/>
          </a:prstGeom>
          <a:noFill/>
          <a:effectLst>
            <a:outerShdw blurRad="63500" sx="102000" sy="102000" algn="ctr"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126" name="Round Diagonal Corner Rectangle 125"/>
          <p:cNvSpPr/>
          <p:nvPr/>
        </p:nvSpPr>
        <p:spPr>
          <a:xfrm>
            <a:off x="591476" y="3666320"/>
            <a:ext cx="1448554" cy="1448554"/>
          </a:xfrm>
          <a:prstGeom prst="round2DiagRect">
            <a:avLst/>
          </a:prstGeom>
          <a:solidFill>
            <a:srgbClr val="F4AA00"/>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127" name="Round Diagonal Corner Rectangle 126"/>
          <p:cNvSpPr/>
          <p:nvPr/>
        </p:nvSpPr>
        <p:spPr>
          <a:xfrm>
            <a:off x="2284328" y="3667442"/>
            <a:ext cx="1448554" cy="1448554"/>
          </a:xfrm>
          <a:prstGeom prst="round2DiagRect">
            <a:avLst/>
          </a:prstGeom>
          <a:solidFill>
            <a:srgbClr val="3C6A30"/>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128" name="Round Diagonal Corner Rectangle 127"/>
          <p:cNvSpPr/>
          <p:nvPr/>
        </p:nvSpPr>
        <p:spPr>
          <a:xfrm>
            <a:off x="2284327" y="5259340"/>
            <a:ext cx="1448554" cy="1448554"/>
          </a:xfrm>
          <a:prstGeom prst="round2DiagRect">
            <a:avLst/>
          </a:prstGeom>
          <a:solidFill>
            <a:srgbClr val="C55A1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129" name="Round Diagonal Corner Rectangle 128"/>
          <p:cNvSpPr/>
          <p:nvPr/>
        </p:nvSpPr>
        <p:spPr>
          <a:xfrm>
            <a:off x="591476" y="5258218"/>
            <a:ext cx="1448554" cy="1448554"/>
          </a:xfrm>
          <a:prstGeom prst="round2DiagRect">
            <a:avLst/>
          </a:prstGeom>
          <a:solidFill>
            <a:srgbClr val="53A3D5"/>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130" name="Round Diagonal Corner Rectangle 129"/>
          <p:cNvSpPr/>
          <p:nvPr/>
        </p:nvSpPr>
        <p:spPr>
          <a:xfrm>
            <a:off x="591476" y="2072739"/>
            <a:ext cx="1448554" cy="1448554"/>
          </a:xfrm>
          <a:prstGeom prst="round2DiagRect">
            <a:avLst/>
          </a:prstGeom>
          <a:solidFill>
            <a:srgbClr val="7030A0"/>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131" name="Round Diagonal Corner Rectangle 130"/>
          <p:cNvSpPr/>
          <p:nvPr/>
        </p:nvSpPr>
        <p:spPr>
          <a:xfrm>
            <a:off x="591476" y="478597"/>
            <a:ext cx="1448554" cy="1448554"/>
          </a:xfrm>
          <a:prstGeom prst="round2DiagRect">
            <a:avLst/>
          </a:prstGeom>
          <a:solidFill>
            <a:srgbClr val="C00000"/>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132" name="Round Diagonal Corner Rectangle 131"/>
          <p:cNvSpPr/>
          <p:nvPr/>
        </p:nvSpPr>
        <p:spPr>
          <a:xfrm>
            <a:off x="2284330" y="2073861"/>
            <a:ext cx="1448554" cy="1448554"/>
          </a:xfrm>
          <a:prstGeom prst="round2DiagRect">
            <a:avLst/>
          </a:prstGeom>
          <a:solidFill>
            <a:schemeClr val="accent1">
              <a:lumMod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133" name="Round Diagonal Corner Rectangle 132"/>
          <p:cNvSpPr/>
          <p:nvPr/>
        </p:nvSpPr>
        <p:spPr>
          <a:xfrm>
            <a:off x="2284330" y="478597"/>
            <a:ext cx="1448554" cy="1448554"/>
          </a:xfrm>
          <a:prstGeom prst="round2DiagRect">
            <a:avLst/>
          </a:prstGeom>
          <a:solidFill>
            <a:srgbClr val="6BA42C"/>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pic>
        <p:nvPicPr>
          <p:cNvPr id="134" name="Picture 133"/>
          <p:cNvPicPr>
            <a:picLocks noChangeAspect="1"/>
          </p:cNvPicPr>
          <p:nvPr/>
        </p:nvPicPr>
        <p:blipFill>
          <a:blip r:embed="rId2">
            <a:biLevel thresh="75000"/>
          </a:blip>
          <a:stretch>
            <a:fillRect/>
          </a:stretch>
        </p:blipFill>
        <p:spPr>
          <a:xfrm>
            <a:off x="871039" y="742972"/>
            <a:ext cx="889426" cy="889424"/>
          </a:xfrm>
          <a:prstGeom prst="rect">
            <a:avLst/>
          </a:prstGeom>
          <a:effectLst>
            <a:outerShdw blurRad="63500" sx="102000" sy="102000" algn="ctr" rotWithShape="0">
              <a:prstClr val="black">
                <a:alpha val="40000"/>
              </a:prstClr>
            </a:outerShdw>
          </a:effectLst>
        </p:spPr>
      </p:pic>
      <p:sp>
        <p:nvSpPr>
          <p:cNvPr id="135" name="Round Diagonal Corner Rectangle 134"/>
          <p:cNvSpPr/>
          <p:nvPr/>
        </p:nvSpPr>
        <p:spPr>
          <a:xfrm>
            <a:off x="717175" y="603176"/>
            <a:ext cx="1197152" cy="1197152"/>
          </a:xfrm>
          <a:prstGeom prst="round2DiagRect">
            <a:avLst/>
          </a:prstGeom>
          <a:noFill/>
          <a:ln w="762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136" name="Round Diagonal Corner Rectangle 135"/>
          <p:cNvSpPr/>
          <p:nvPr/>
        </p:nvSpPr>
        <p:spPr>
          <a:xfrm>
            <a:off x="2410027" y="600053"/>
            <a:ext cx="1197152" cy="1197152"/>
          </a:xfrm>
          <a:prstGeom prst="round2DiagRect">
            <a:avLst/>
          </a:prstGeom>
          <a:noFill/>
          <a:ln w="762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137" name="Round Diagonal Corner Rectangle 136"/>
          <p:cNvSpPr/>
          <p:nvPr/>
        </p:nvSpPr>
        <p:spPr>
          <a:xfrm>
            <a:off x="717174" y="2198440"/>
            <a:ext cx="1197152" cy="1197152"/>
          </a:xfrm>
          <a:prstGeom prst="round2DiagRect">
            <a:avLst/>
          </a:prstGeom>
          <a:noFill/>
          <a:ln w="762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138" name="Round Diagonal Corner Rectangle 137"/>
          <p:cNvSpPr/>
          <p:nvPr/>
        </p:nvSpPr>
        <p:spPr>
          <a:xfrm>
            <a:off x="717173" y="3792021"/>
            <a:ext cx="1197152" cy="1197152"/>
          </a:xfrm>
          <a:prstGeom prst="round2DiagRect">
            <a:avLst/>
          </a:prstGeom>
          <a:noFill/>
          <a:ln w="762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139" name="Round Diagonal Corner Rectangle 138"/>
          <p:cNvSpPr/>
          <p:nvPr/>
        </p:nvSpPr>
        <p:spPr>
          <a:xfrm>
            <a:off x="717172" y="5383919"/>
            <a:ext cx="1197152" cy="1197152"/>
          </a:xfrm>
          <a:prstGeom prst="round2DiagRect">
            <a:avLst/>
          </a:prstGeom>
          <a:noFill/>
          <a:ln w="762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140" name="Round Diagonal Corner Rectangle 139"/>
          <p:cNvSpPr/>
          <p:nvPr/>
        </p:nvSpPr>
        <p:spPr>
          <a:xfrm>
            <a:off x="2410026" y="2199562"/>
            <a:ext cx="1197152" cy="1197152"/>
          </a:xfrm>
          <a:prstGeom prst="round2DiagRect">
            <a:avLst/>
          </a:prstGeom>
          <a:noFill/>
          <a:ln w="762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141" name="Round Diagonal Corner Rectangle 140"/>
          <p:cNvSpPr/>
          <p:nvPr/>
        </p:nvSpPr>
        <p:spPr>
          <a:xfrm>
            <a:off x="2410025" y="3793143"/>
            <a:ext cx="1197152" cy="1197152"/>
          </a:xfrm>
          <a:prstGeom prst="round2DiagRect">
            <a:avLst/>
          </a:prstGeom>
          <a:noFill/>
          <a:ln w="762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142" name="Round Diagonal Corner Rectangle 141"/>
          <p:cNvSpPr/>
          <p:nvPr/>
        </p:nvSpPr>
        <p:spPr>
          <a:xfrm>
            <a:off x="2410025" y="5385041"/>
            <a:ext cx="1197152" cy="1197152"/>
          </a:xfrm>
          <a:prstGeom prst="round2DiagRect">
            <a:avLst/>
          </a:prstGeom>
          <a:noFill/>
          <a:ln w="762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pic>
        <p:nvPicPr>
          <p:cNvPr id="143" name="Picture 142"/>
          <p:cNvPicPr>
            <a:picLocks noChangeAspect="1"/>
          </p:cNvPicPr>
          <p:nvPr/>
        </p:nvPicPr>
        <p:blipFill>
          <a:blip r:embed="rId3">
            <a:biLevel thresh="75000"/>
          </a:blip>
          <a:stretch>
            <a:fillRect/>
          </a:stretch>
        </p:blipFill>
        <p:spPr>
          <a:xfrm>
            <a:off x="2563602" y="771608"/>
            <a:ext cx="889996" cy="889996"/>
          </a:xfrm>
          <a:prstGeom prst="rect">
            <a:avLst/>
          </a:prstGeom>
          <a:effectLst>
            <a:outerShdw blurRad="63500" sx="102000" sy="102000" algn="ctr" rotWithShape="0">
              <a:prstClr val="black">
                <a:alpha val="40000"/>
              </a:prstClr>
            </a:outerShdw>
          </a:effectLst>
        </p:spPr>
      </p:pic>
      <p:pic>
        <p:nvPicPr>
          <p:cNvPr id="152" name="Picture 151"/>
          <p:cNvPicPr>
            <a:picLocks noChangeAspect="1"/>
          </p:cNvPicPr>
          <p:nvPr/>
        </p:nvPicPr>
        <p:blipFill>
          <a:blip r:embed="rId4">
            <a:biLevel thresh="75000"/>
          </a:blip>
          <a:stretch>
            <a:fillRect/>
          </a:stretch>
        </p:blipFill>
        <p:spPr>
          <a:xfrm>
            <a:off x="860772" y="2352094"/>
            <a:ext cx="886274" cy="886272"/>
          </a:xfrm>
          <a:prstGeom prst="rect">
            <a:avLst/>
          </a:prstGeom>
          <a:effectLst>
            <a:outerShdw blurRad="63500" sx="102000" sy="102000" algn="ctr" rotWithShape="0">
              <a:prstClr val="black">
                <a:alpha val="40000"/>
              </a:prstClr>
            </a:outerShdw>
          </a:effectLst>
        </p:spPr>
      </p:pic>
      <p:pic>
        <p:nvPicPr>
          <p:cNvPr id="153" name="Picture 152"/>
          <p:cNvPicPr>
            <a:picLocks noChangeAspect="1"/>
          </p:cNvPicPr>
          <p:nvPr/>
        </p:nvPicPr>
        <p:blipFill>
          <a:blip r:embed="rId5">
            <a:biLevel thresh="75000"/>
          </a:blip>
          <a:stretch>
            <a:fillRect/>
          </a:stretch>
        </p:blipFill>
        <p:spPr>
          <a:xfrm>
            <a:off x="2509905" y="2299655"/>
            <a:ext cx="1024008" cy="1024008"/>
          </a:xfrm>
          <a:prstGeom prst="rect">
            <a:avLst/>
          </a:prstGeom>
          <a:ln w="28575">
            <a:noFill/>
          </a:ln>
          <a:effectLst>
            <a:outerShdw blurRad="63500" sx="102000" sy="102000" algn="ctr" rotWithShape="0">
              <a:prstClr val="black">
                <a:alpha val="40000"/>
              </a:prstClr>
            </a:outerShdw>
          </a:effectLst>
        </p:spPr>
      </p:pic>
      <p:pic>
        <p:nvPicPr>
          <p:cNvPr id="154" name="Picture 20" descr="http://cdn.sweettgroup.com/wp-content/uploads/2014/06/environmental-icon-website.png"/>
          <p:cNvPicPr>
            <a:picLocks noChangeAspect="1" noChangeArrowheads="1"/>
          </p:cNvPicPr>
          <p:nvPr/>
        </p:nvPicPr>
        <p:blipFill rotWithShape="1">
          <a:blip r:embed="rId6" cstate="print">
            <a:biLevel thresh="50000"/>
            <a:extLst>
              <a:ext uri="{28A0092B-C50C-407E-A947-70E740481C1C}">
                <a14:useLocalDpi xmlns:a14="http://schemas.microsoft.com/office/drawing/2010/main" val="0"/>
              </a:ext>
            </a:extLst>
          </a:blip>
          <a:srcRect l="14990" t="10056" r="19594" b="33061"/>
          <a:stretch/>
        </p:blipFill>
        <p:spPr bwMode="auto">
          <a:xfrm>
            <a:off x="2581428" y="3952073"/>
            <a:ext cx="768936" cy="906950"/>
          </a:xfrm>
          <a:prstGeom prst="rect">
            <a:avLst/>
          </a:prstGeom>
          <a:noFill/>
          <a:effectLst>
            <a:outerShdw blurRad="63500" sx="102000" sy="102000" algn="ctr"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55" name="Picture 154"/>
          <p:cNvPicPr>
            <a:picLocks noChangeAspect="1"/>
          </p:cNvPicPr>
          <p:nvPr/>
        </p:nvPicPr>
        <p:blipFill>
          <a:blip r:embed="rId7"/>
          <a:stretch>
            <a:fillRect/>
          </a:stretch>
        </p:blipFill>
        <p:spPr>
          <a:xfrm>
            <a:off x="2553292" y="5570071"/>
            <a:ext cx="889426" cy="900542"/>
          </a:xfrm>
          <a:prstGeom prst="rect">
            <a:avLst/>
          </a:prstGeom>
          <a:effectLst>
            <a:outerShdw blurRad="63500" sx="102000" sy="102000" algn="ctr" rotWithShape="0">
              <a:prstClr val="black">
                <a:alpha val="40000"/>
              </a:prstClr>
            </a:outerShdw>
          </a:effectLst>
        </p:spPr>
      </p:pic>
      <p:pic>
        <p:nvPicPr>
          <p:cNvPr id="156" name="Picture 14" descr="http://www.tss-stl.org/SiteAssets/become-involved/adv_mktg_icon_1.png"/>
          <p:cNvPicPr>
            <a:picLocks noChangeAspect="1" noChangeArrowheads="1"/>
          </p:cNvPicPr>
          <p:nvPr/>
        </p:nvPicPr>
        <p:blipFill rotWithShape="1">
          <a:blip r:embed="rId8" cstate="print">
            <a:biLevel thresh="50000"/>
            <a:extLst>
              <a:ext uri="{28A0092B-C50C-407E-A947-70E740481C1C}">
                <a14:useLocalDpi xmlns:a14="http://schemas.microsoft.com/office/drawing/2010/main" val="0"/>
              </a:ext>
            </a:extLst>
          </a:blip>
          <a:srcRect l="15962" r="13078" b="6131"/>
          <a:stretch/>
        </p:blipFill>
        <p:spPr bwMode="auto">
          <a:xfrm>
            <a:off x="939428" y="5514170"/>
            <a:ext cx="728962" cy="916752"/>
          </a:xfrm>
          <a:prstGeom prst="round2DiagRect">
            <a:avLst/>
          </a:prstGeom>
          <a:noFill/>
          <a:effectLst>
            <a:outerShdw blurRad="63500" sx="102000" sy="102000" algn="ctr"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57" name="Picture 2" descr="http://www.corero.com/img/layout/icon-mssp.png"/>
          <p:cNvPicPr>
            <a:picLocks noChangeAspect="1" noChangeArrowheads="1"/>
          </p:cNvPicPr>
          <p:nvPr/>
        </p:nvPicPr>
        <p:blipFill>
          <a:blip r:embed="rId9">
            <a:biLevel thresh="25000"/>
            <a:extLst>
              <a:ext uri="{28A0092B-C50C-407E-A947-70E740481C1C}">
                <a14:useLocalDpi xmlns:a14="http://schemas.microsoft.com/office/drawing/2010/main" val="0"/>
              </a:ext>
            </a:extLst>
          </a:blip>
          <a:srcRect/>
          <a:stretch>
            <a:fillRect/>
          </a:stretch>
        </p:blipFill>
        <p:spPr bwMode="auto">
          <a:xfrm>
            <a:off x="822047" y="3892863"/>
            <a:ext cx="989436" cy="995470"/>
          </a:xfrm>
          <a:prstGeom prst="rect">
            <a:avLst/>
          </a:prstGeom>
          <a:noFill/>
          <a:effectLst>
            <a:outerShdw blurRad="63500" sx="102000" sy="102000" algn="ctr"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434387" y="742972"/>
            <a:ext cx="2367478" cy="1017237"/>
          </a:xfrm>
          <a:prstGeom prst="rect">
            <a:avLst/>
          </a:prstGeom>
        </p:spPr>
      </p:pic>
    </p:spTree>
    <p:extLst>
      <p:ext uri="{BB962C8B-B14F-4D97-AF65-F5344CB8AC3E}">
        <p14:creationId xmlns:p14="http://schemas.microsoft.com/office/powerpoint/2010/main" val="15163647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8" name="Rectangle 7"/>
          <p:cNvSpPr/>
          <p:nvPr/>
        </p:nvSpPr>
        <p:spPr>
          <a:xfrm>
            <a:off x="578945" y="117936"/>
            <a:ext cx="1840568" cy="523220"/>
          </a:xfrm>
          <a:prstGeom prst="rect">
            <a:avLst/>
          </a:prstGeom>
        </p:spPr>
        <p:txBody>
          <a:bodyPr wrap="none">
            <a:spAutoFit/>
          </a:bodyPr>
          <a:lstStyle/>
          <a:p>
            <a:r>
              <a:rPr lang="en-US" sz="2800" dirty="0" smtClean="0">
                <a:solidFill>
                  <a:schemeClr val="tx1">
                    <a:lumMod val="65000"/>
                    <a:lumOff val="35000"/>
                  </a:schemeClr>
                </a:solidFill>
                <a:latin typeface="Bradley Hand ITC" panose="03070402050302030203" pitchFamily="66" charset="0"/>
              </a:rPr>
              <a:t>Our</a:t>
            </a:r>
            <a:r>
              <a:rPr lang="en-US" sz="2800" b="1" dirty="0" smtClean="0">
                <a:solidFill>
                  <a:schemeClr val="tx1">
                    <a:lumMod val="65000"/>
                    <a:lumOff val="35000"/>
                  </a:schemeClr>
                </a:solidFill>
                <a:latin typeface="Bradley Hand ITC" panose="03070402050302030203" pitchFamily="66" charset="0"/>
              </a:rPr>
              <a:t> </a:t>
            </a:r>
            <a:r>
              <a:rPr lang="en-US" sz="2800" b="1" dirty="0" smtClean="0">
                <a:ln>
                  <a:solidFill>
                    <a:schemeClr val="tx1">
                      <a:lumMod val="65000"/>
                      <a:lumOff val="35000"/>
                    </a:schemeClr>
                  </a:solidFill>
                </a:ln>
                <a:solidFill>
                  <a:schemeClr val="tx1">
                    <a:lumMod val="65000"/>
                    <a:lumOff val="35000"/>
                  </a:schemeClr>
                </a:solidFill>
                <a:effectLst>
                  <a:outerShdw blurRad="38100" dist="38100" dir="2700000" algn="tl">
                    <a:srgbClr val="000000">
                      <a:alpha val="43137"/>
                    </a:srgbClr>
                  </a:outerShdw>
                </a:effectLst>
                <a:latin typeface="Bradley Hand ITC" panose="03070402050302030203" pitchFamily="66" charset="0"/>
              </a:rPr>
              <a:t>Vision</a:t>
            </a:r>
            <a:endParaRPr lang="en-US" sz="2800" b="1" dirty="0">
              <a:ln>
                <a:solidFill>
                  <a:schemeClr val="tx1">
                    <a:lumMod val="65000"/>
                    <a:lumOff val="35000"/>
                  </a:schemeClr>
                </a:solidFill>
              </a:ln>
              <a:solidFill>
                <a:schemeClr val="tx1">
                  <a:lumMod val="65000"/>
                  <a:lumOff val="35000"/>
                </a:schemeClr>
              </a:solidFill>
            </a:endParaRPr>
          </a:p>
        </p:txBody>
      </p:sp>
      <p:sp>
        <p:nvSpPr>
          <p:cNvPr id="9" name="Rectangle 8"/>
          <p:cNvSpPr/>
          <p:nvPr/>
        </p:nvSpPr>
        <p:spPr>
          <a:xfrm>
            <a:off x="3768455" y="117936"/>
            <a:ext cx="2167581" cy="523220"/>
          </a:xfrm>
          <a:prstGeom prst="rect">
            <a:avLst/>
          </a:prstGeom>
        </p:spPr>
        <p:txBody>
          <a:bodyPr wrap="none">
            <a:spAutoFit/>
          </a:bodyPr>
          <a:lstStyle/>
          <a:p>
            <a:r>
              <a:rPr lang="en-US" sz="2800" dirty="0" smtClean="0">
                <a:solidFill>
                  <a:schemeClr val="tx1">
                    <a:lumMod val="65000"/>
                    <a:lumOff val="35000"/>
                  </a:schemeClr>
                </a:solidFill>
                <a:latin typeface="Bradley Hand ITC" panose="03070402050302030203" pitchFamily="66" charset="0"/>
              </a:rPr>
              <a:t>Our</a:t>
            </a:r>
            <a:r>
              <a:rPr lang="en-US" sz="2800" b="1" dirty="0" smtClean="0">
                <a:solidFill>
                  <a:schemeClr val="tx1">
                    <a:lumMod val="65000"/>
                    <a:lumOff val="35000"/>
                  </a:schemeClr>
                </a:solidFill>
                <a:latin typeface="Bradley Hand ITC" panose="03070402050302030203" pitchFamily="66" charset="0"/>
              </a:rPr>
              <a:t> </a:t>
            </a:r>
            <a:r>
              <a:rPr lang="en-US" sz="2800" b="1" dirty="0" smtClean="0">
                <a:ln>
                  <a:solidFill>
                    <a:schemeClr val="tx1">
                      <a:lumMod val="65000"/>
                      <a:lumOff val="35000"/>
                    </a:schemeClr>
                  </a:solidFill>
                </a:ln>
                <a:solidFill>
                  <a:schemeClr val="tx1">
                    <a:lumMod val="65000"/>
                    <a:lumOff val="35000"/>
                  </a:schemeClr>
                </a:solidFill>
                <a:effectLst>
                  <a:outerShdw blurRad="38100" dist="38100" dir="2700000" algn="tl">
                    <a:srgbClr val="000000">
                      <a:alpha val="43137"/>
                    </a:srgbClr>
                  </a:outerShdw>
                </a:effectLst>
                <a:latin typeface="Bradley Hand ITC" panose="03070402050302030203" pitchFamily="66" charset="0"/>
              </a:rPr>
              <a:t>Mission </a:t>
            </a:r>
            <a:endParaRPr lang="en-US" sz="2800" b="1" dirty="0">
              <a:ln>
                <a:solidFill>
                  <a:schemeClr val="tx1">
                    <a:lumMod val="65000"/>
                    <a:lumOff val="35000"/>
                  </a:schemeClr>
                </a:solidFill>
              </a:ln>
              <a:solidFill>
                <a:schemeClr val="tx1">
                  <a:lumMod val="65000"/>
                  <a:lumOff val="35000"/>
                </a:schemeClr>
              </a:solidFill>
            </a:endParaRPr>
          </a:p>
        </p:txBody>
      </p:sp>
      <p:grpSp>
        <p:nvGrpSpPr>
          <p:cNvPr id="11" name="Group 10"/>
          <p:cNvGrpSpPr/>
          <p:nvPr/>
        </p:nvGrpSpPr>
        <p:grpSpPr>
          <a:xfrm>
            <a:off x="494537" y="605343"/>
            <a:ext cx="6162462" cy="1562383"/>
            <a:chOff x="376093" y="571525"/>
            <a:chExt cx="6393450" cy="1770698"/>
          </a:xfrm>
        </p:grpSpPr>
        <p:sp>
          <p:nvSpPr>
            <p:cNvPr id="5" name="Round Diagonal Corner Rectangle 4"/>
            <p:cNvSpPr/>
            <p:nvPr/>
          </p:nvSpPr>
          <p:spPr>
            <a:xfrm>
              <a:off x="3688312" y="571525"/>
              <a:ext cx="3081231" cy="1770698"/>
            </a:xfrm>
            <a:prstGeom prst="round2DiagRect">
              <a:avLst>
                <a:gd name="adj1" fmla="val 23817"/>
                <a:gd name="adj2" fmla="val 0"/>
              </a:avLst>
            </a:prstGeom>
            <a:solidFill>
              <a:schemeClr val="tx1">
                <a:lumMod val="65000"/>
                <a:lumOff val="35000"/>
              </a:schemeClr>
            </a:solidFill>
            <a:ln w="76200">
              <a:noFill/>
            </a:ln>
          </p:spPr>
          <p:txBody>
            <a:bodyPr wrap="square" lIns="0" rIns="0" anchor="ctr" anchorCtr="1">
              <a:noAutofit/>
            </a:bodyPr>
            <a:lstStyle/>
            <a:p>
              <a:pPr algn="ctr" fontAlgn="base"/>
              <a:r>
                <a:rPr lang="en-US" sz="1300" b="1" dirty="0" smtClean="0">
                  <a:solidFill>
                    <a:schemeClr val="bg1"/>
                  </a:solidFill>
                </a:rPr>
                <a:t>Building a sustainable foundation</a:t>
              </a:r>
              <a:r>
                <a:rPr lang="ar-EG" sz="1300" b="1" dirty="0" smtClean="0">
                  <a:solidFill>
                    <a:schemeClr val="bg1"/>
                  </a:solidFill>
                </a:rPr>
                <a:t> </a:t>
              </a:r>
              <a:r>
                <a:rPr lang="en-US" sz="1300" b="1" dirty="0" smtClean="0">
                  <a:solidFill>
                    <a:schemeClr val="bg1"/>
                  </a:solidFill>
                </a:rPr>
                <a:t>to   prevent and</a:t>
              </a:r>
              <a:r>
                <a:rPr lang="ar-EG" sz="1300" b="1" dirty="0" smtClean="0">
                  <a:solidFill>
                    <a:schemeClr val="bg1"/>
                  </a:solidFill>
                </a:rPr>
                <a:t> </a:t>
              </a:r>
              <a:r>
                <a:rPr lang="en-US" sz="1300" b="1" dirty="0" smtClean="0">
                  <a:solidFill>
                    <a:schemeClr val="bg1"/>
                  </a:solidFill>
                </a:rPr>
                <a:t>combat cancer through research, smart education and quality healthcare provided with passion and  justice to alleviate the suffering of children with cancer and their families free of charge</a:t>
              </a:r>
              <a:endParaRPr lang="en-US" sz="1300" b="1" dirty="0">
                <a:solidFill>
                  <a:schemeClr val="bg1"/>
                </a:solidFill>
              </a:endParaRPr>
            </a:p>
          </p:txBody>
        </p:sp>
        <p:sp>
          <p:nvSpPr>
            <p:cNvPr id="10" name="Round Diagonal Corner Rectangle 9"/>
            <p:cNvSpPr/>
            <p:nvPr/>
          </p:nvSpPr>
          <p:spPr>
            <a:xfrm>
              <a:off x="376093" y="571525"/>
              <a:ext cx="3081231" cy="1770698"/>
            </a:xfrm>
            <a:prstGeom prst="round2DiagRect">
              <a:avLst>
                <a:gd name="adj1" fmla="val 23817"/>
                <a:gd name="adj2" fmla="val 0"/>
              </a:avLst>
            </a:prstGeom>
            <a:solidFill>
              <a:schemeClr val="bg1">
                <a:lumMod val="65000"/>
              </a:schemeClr>
            </a:solidFill>
            <a:ln w="76200">
              <a:noFill/>
            </a:ln>
          </p:spPr>
          <p:txBody>
            <a:bodyPr wrap="square" lIns="0" rIns="0" anchor="ctr" anchorCtr="1">
              <a:noAutofit/>
            </a:bodyPr>
            <a:lstStyle/>
            <a:p>
              <a:pPr algn="ctr" fontAlgn="base"/>
              <a:r>
                <a:rPr lang="en-US" b="1" dirty="0" smtClean="0">
                  <a:solidFill>
                    <a:schemeClr val="bg1"/>
                  </a:solidFill>
                  <a:effectLst>
                    <a:outerShdw blurRad="38100" dist="38100" dir="2700000" algn="tl">
                      <a:srgbClr val="000000">
                        <a:alpha val="43137"/>
                      </a:srgbClr>
                    </a:outerShdw>
                  </a:effectLst>
                </a:rPr>
                <a:t>TO BE THE UNIQUE WORLDWIDE MODEL OF CHANGE TOWARDS A CANCER‐FREE CHILDHOOD.</a:t>
              </a:r>
              <a:endParaRPr lang="en-US" b="1" dirty="0">
                <a:solidFill>
                  <a:schemeClr val="bg1"/>
                </a:solidFill>
                <a:effectLst>
                  <a:outerShdw blurRad="38100" dist="38100" dir="2700000" algn="tl">
                    <a:srgbClr val="000000">
                      <a:alpha val="43137"/>
                    </a:srgbClr>
                  </a:outerShdw>
                </a:effectLst>
              </a:endParaRPr>
            </a:p>
          </p:txBody>
        </p:sp>
      </p:grpSp>
      <p:sp>
        <p:nvSpPr>
          <p:cNvPr id="14" name="Round Diagonal Corner Rectangle 13"/>
          <p:cNvSpPr/>
          <p:nvPr/>
        </p:nvSpPr>
        <p:spPr>
          <a:xfrm>
            <a:off x="494537" y="2689422"/>
            <a:ext cx="6162462" cy="4263094"/>
          </a:xfrm>
          <a:prstGeom prst="round2DiagRect">
            <a:avLst>
              <a:gd name="adj1" fmla="val 10608"/>
              <a:gd name="adj2" fmla="val 0"/>
            </a:avLst>
          </a:prstGeom>
          <a:solidFill>
            <a:schemeClr val="bg1"/>
          </a:solidFill>
        </p:spPr>
        <p:txBody>
          <a:bodyPr wrap="square" anchor="ctr" anchorCtr="0">
            <a:noAutofit/>
          </a:bodyPr>
          <a:lstStyle/>
          <a:p>
            <a:pPr marL="285750" indent="-285750">
              <a:buFont typeface="Arial" panose="020B0604020202020204" pitchFamily="34" charset="0"/>
              <a:buChar char="•"/>
            </a:pPr>
            <a:r>
              <a:rPr lang="en-US" sz="1200" b="1" dirty="0" smtClean="0">
                <a:solidFill>
                  <a:schemeClr val="tx1">
                    <a:lumMod val="65000"/>
                    <a:lumOff val="35000"/>
                  </a:schemeClr>
                </a:solidFill>
              </a:rPr>
              <a:t>Love and respect for all children – we recognize that children are individuals and deserve the same love and respect as we expect for ourselves especially in the face of catastrophic illness. </a:t>
            </a:r>
          </a:p>
          <a:p>
            <a:pPr marL="285750" indent="-285750">
              <a:buFont typeface="Arial" panose="020B0604020202020204" pitchFamily="34" charset="0"/>
              <a:buChar char="•"/>
            </a:pPr>
            <a:r>
              <a:rPr lang="en-US" sz="1200" b="1" dirty="0" smtClean="0">
                <a:solidFill>
                  <a:schemeClr val="tx1">
                    <a:lumMod val="65000"/>
                    <a:lumOff val="35000"/>
                  </a:schemeClr>
                </a:solidFill>
              </a:rPr>
              <a:t>Integrity – build </a:t>
            </a:r>
            <a:r>
              <a:rPr lang="en-US" sz="1200" b="1" dirty="0">
                <a:solidFill>
                  <a:schemeClr val="tx1">
                    <a:lumMod val="65000"/>
                    <a:lumOff val="35000"/>
                  </a:schemeClr>
                </a:solidFill>
              </a:rPr>
              <a:t>relationships on trust and respect for each other </a:t>
            </a:r>
            <a:endParaRPr lang="en-US" sz="1200" b="1" dirty="0" smtClean="0">
              <a:solidFill>
                <a:schemeClr val="tx1">
                  <a:lumMod val="65000"/>
                  <a:lumOff val="35000"/>
                </a:schemeClr>
              </a:solidFill>
            </a:endParaRPr>
          </a:p>
          <a:p>
            <a:pPr marL="285750" indent="-285750">
              <a:buFont typeface="Arial" panose="020B0604020202020204" pitchFamily="34" charset="0"/>
              <a:buChar char="•"/>
            </a:pPr>
            <a:r>
              <a:rPr lang="en-US" sz="1200" b="1" dirty="0" smtClean="0">
                <a:solidFill>
                  <a:schemeClr val="tx1">
                    <a:lumMod val="65000"/>
                    <a:lumOff val="35000"/>
                  </a:schemeClr>
                </a:solidFill>
              </a:rPr>
              <a:t>Accountability – we </a:t>
            </a:r>
            <a:r>
              <a:rPr lang="en-US" sz="1200" b="1" dirty="0">
                <a:solidFill>
                  <a:schemeClr val="tx1">
                    <a:lumMod val="65000"/>
                    <a:lumOff val="35000"/>
                  </a:schemeClr>
                </a:solidFill>
              </a:rPr>
              <a:t>are accountable to all stakeholders of the CCHE 57357 community: patients, families, colleagues, donors, public, government and educational </a:t>
            </a:r>
            <a:r>
              <a:rPr lang="en-US" sz="1200" b="1" dirty="0" smtClean="0">
                <a:solidFill>
                  <a:schemeClr val="tx1">
                    <a:lumMod val="65000"/>
                    <a:lumOff val="35000"/>
                  </a:schemeClr>
                </a:solidFill>
              </a:rPr>
              <a:t>agencies</a:t>
            </a:r>
          </a:p>
          <a:p>
            <a:pPr marL="285750" indent="-285750">
              <a:buFont typeface="Arial" panose="020B0604020202020204" pitchFamily="34" charset="0"/>
              <a:buChar char="•"/>
            </a:pPr>
            <a:r>
              <a:rPr lang="en-US" sz="1200" b="1" dirty="0" smtClean="0">
                <a:solidFill>
                  <a:schemeClr val="tx1">
                    <a:lumMod val="65000"/>
                    <a:lumOff val="35000"/>
                  </a:schemeClr>
                </a:solidFill>
              </a:rPr>
              <a:t>Professionalism – we </a:t>
            </a:r>
            <a:r>
              <a:rPr lang="en-US" sz="1200" b="1" dirty="0">
                <a:solidFill>
                  <a:schemeClr val="tx1">
                    <a:lumMod val="65000"/>
                    <a:lumOff val="35000"/>
                  </a:schemeClr>
                </a:solidFill>
              </a:rPr>
              <a:t>conduct all communication and interaction with the utmost professional standards and codes of </a:t>
            </a:r>
            <a:r>
              <a:rPr lang="en-US" sz="1200" b="1" dirty="0" smtClean="0">
                <a:solidFill>
                  <a:schemeClr val="tx1">
                    <a:lumMod val="65000"/>
                    <a:lumOff val="35000"/>
                  </a:schemeClr>
                </a:solidFill>
              </a:rPr>
              <a:t>conduct</a:t>
            </a:r>
          </a:p>
          <a:p>
            <a:pPr marL="285750" indent="-285750">
              <a:buFont typeface="Arial" panose="020B0604020202020204" pitchFamily="34" charset="0"/>
              <a:buChar char="•"/>
            </a:pPr>
            <a:r>
              <a:rPr lang="en-US" sz="1200" b="1" dirty="0" smtClean="0">
                <a:solidFill>
                  <a:schemeClr val="tx1">
                    <a:lumMod val="65000"/>
                    <a:lumOff val="35000"/>
                  </a:schemeClr>
                </a:solidFill>
              </a:rPr>
              <a:t>Teamwork </a:t>
            </a:r>
            <a:r>
              <a:rPr lang="en-US" sz="1200" b="1" dirty="0">
                <a:solidFill>
                  <a:schemeClr val="tx1">
                    <a:lumMod val="65000"/>
                    <a:lumOff val="35000"/>
                  </a:schemeClr>
                </a:solidFill>
              </a:rPr>
              <a:t>and partnership—-collaboration fosters efficiency and effectiveness </a:t>
            </a:r>
            <a:endParaRPr lang="en-US" sz="1200" b="1" dirty="0" smtClean="0">
              <a:solidFill>
                <a:schemeClr val="tx1">
                  <a:lumMod val="65000"/>
                  <a:lumOff val="35000"/>
                </a:schemeClr>
              </a:solidFill>
            </a:endParaRPr>
          </a:p>
          <a:p>
            <a:pPr marL="285750" indent="-285750">
              <a:buFont typeface="Arial" panose="020B0604020202020204" pitchFamily="34" charset="0"/>
              <a:buChar char="•"/>
            </a:pPr>
            <a:r>
              <a:rPr lang="en-US" sz="1200" b="1" dirty="0" smtClean="0">
                <a:solidFill>
                  <a:schemeClr val="tx1">
                    <a:lumMod val="65000"/>
                    <a:lumOff val="35000"/>
                  </a:schemeClr>
                </a:solidFill>
              </a:rPr>
              <a:t>Thirst </a:t>
            </a:r>
            <a:r>
              <a:rPr lang="en-US" sz="1200" b="1" dirty="0">
                <a:solidFill>
                  <a:schemeClr val="tx1">
                    <a:lumMod val="65000"/>
                    <a:lumOff val="35000"/>
                  </a:schemeClr>
                </a:solidFill>
              </a:rPr>
              <a:t>for knowledge— we seek to continually expand knowledge for personal and professional development. </a:t>
            </a:r>
            <a:endParaRPr lang="en-US" sz="1200" b="1" dirty="0" smtClean="0">
              <a:solidFill>
                <a:schemeClr val="tx1">
                  <a:lumMod val="65000"/>
                  <a:lumOff val="35000"/>
                </a:schemeClr>
              </a:solidFill>
            </a:endParaRPr>
          </a:p>
          <a:p>
            <a:pPr marL="285750" indent="-285750">
              <a:buFont typeface="Arial" panose="020B0604020202020204" pitchFamily="34" charset="0"/>
              <a:buChar char="•"/>
            </a:pPr>
            <a:r>
              <a:rPr lang="en-US" sz="1200" b="1" dirty="0" smtClean="0">
                <a:solidFill>
                  <a:schemeClr val="tx1">
                    <a:lumMod val="65000"/>
                    <a:lumOff val="35000"/>
                  </a:schemeClr>
                </a:solidFill>
              </a:rPr>
              <a:t>Questioning mind – will </a:t>
            </a:r>
            <a:r>
              <a:rPr lang="en-US" sz="1200" b="1" dirty="0">
                <a:solidFill>
                  <a:schemeClr val="tx1">
                    <a:lumMod val="65000"/>
                    <a:lumOff val="35000"/>
                  </a:schemeClr>
                </a:solidFill>
              </a:rPr>
              <a:t>see what no one else has seen and applies evidence based principles. </a:t>
            </a:r>
            <a:endParaRPr lang="en-US" sz="1200" b="1" dirty="0" smtClean="0">
              <a:solidFill>
                <a:schemeClr val="tx1">
                  <a:lumMod val="65000"/>
                  <a:lumOff val="35000"/>
                </a:schemeClr>
              </a:solidFill>
            </a:endParaRPr>
          </a:p>
          <a:p>
            <a:pPr marL="285750" indent="-285750">
              <a:buFont typeface="Arial" panose="020B0604020202020204" pitchFamily="34" charset="0"/>
              <a:buChar char="•"/>
            </a:pPr>
            <a:r>
              <a:rPr lang="en-US" sz="1200" b="1" dirty="0" smtClean="0">
                <a:solidFill>
                  <a:schemeClr val="tx1">
                    <a:lumMod val="65000"/>
                    <a:lumOff val="35000"/>
                  </a:schemeClr>
                </a:solidFill>
              </a:rPr>
              <a:t>Creativity – to </a:t>
            </a:r>
            <a:r>
              <a:rPr lang="en-US" sz="1200" b="1" dirty="0">
                <a:solidFill>
                  <a:schemeClr val="tx1">
                    <a:lumMod val="65000"/>
                    <a:lumOff val="35000"/>
                  </a:schemeClr>
                </a:solidFill>
              </a:rPr>
              <a:t>be creative in all that we do and appreciate creativity in others. </a:t>
            </a:r>
            <a:endParaRPr lang="en-US" sz="1200" b="1" dirty="0" smtClean="0">
              <a:solidFill>
                <a:schemeClr val="tx1">
                  <a:lumMod val="65000"/>
                  <a:lumOff val="35000"/>
                </a:schemeClr>
              </a:solidFill>
            </a:endParaRPr>
          </a:p>
          <a:p>
            <a:pPr marL="285750" indent="-285750">
              <a:buFont typeface="Arial" panose="020B0604020202020204" pitchFamily="34" charset="0"/>
              <a:buChar char="•"/>
            </a:pPr>
            <a:r>
              <a:rPr lang="en-US" sz="1200" b="1" dirty="0" smtClean="0">
                <a:solidFill>
                  <a:schemeClr val="tx1">
                    <a:lumMod val="65000"/>
                    <a:lumOff val="35000"/>
                  </a:schemeClr>
                </a:solidFill>
              </a:rPr>
              <a:t>Change – we  </a:t>
            </a:r>
            <a:r>
              <a:rPr lang="en-US" sz="1200" b="1" dirty="0">
                <a:solidFill>
                  <a:schemeClr val="tx1">
                    <a:lumMod val="65000"/>
                    <a:lumOff val="35000"/>
                  </a:schemeClr>
                </a:solidFill>
              </a:rPr>
              <a:t>value change as positive for continuous improvement of the organization and the individual. </a:t>
            </a:r>
            <a:endParaRPr lang="en-US" sz="1200" b="1" dirty="0" smtClean="0">
              <a:solidFill>
                <a:schemeClr val="tx1">
                  <a:lumMod val="65000"/>
                  <a:lumOff val="35000"/>
                </a:schemeClr>
              </a:solidFill>
            </a:endParaRPr>
          </a:p>
          <a:p>
            <a:pPr marL="285750" indent="-285750">
              <a:buFont typeface="Arial" panose="020B0604020202020204" pitchFamily="34" charset="0"/>
              <a:buChar char="•"/>
            </a:pPr>
            <a:r>
              <a:rPr lang="en-US" sz="1200" b="1" dirty="0" smtClean="0">
                <a:solidFill>
                  <a:schemeClr val="tx1">
                    <a:lumMod val="65000"/>
                    <a:lumOff val="35000"/>
                  </a:schemeClr>
                </a:solidFill>
              </a:rPr>
              <a:t>Diversity – the </a:t>
            </a:r>
            <a:r>
              <a:rPr lang="en-US" sz="1200" b="1" dirty="0">
                <a:solidFill>
                  <a:schemeClr val="tx1">
                    <a:lumMod val="65000"/>
                    <a:lumOff val="35000"/>
                  </a:schemeClr>
                </a:solidFill>
              </a:rPr>
              <a:t>talents and opinions of all are considered as valuable to the organization’s </a:t>
            </a:r>
            <a:r>
              <a:rPr lang="en-US" sz="1200" b="1" dirty="0" smtClean="0">
                <a:solidFill>
                  <a:schemeClr val="tx1">
                    <a:lumMod val="65000"/>
                    <a:lumOff val="35000"/>
                  </a:schemeClr>
                </a:solidFill>
              </a:rPr>
              <a:t>culture</a:t>
            </a:r>
          </a:p>
          <a:p>
            <a:pPr marL="285750" indent="-285750">
              <a:buFont typeface="Arial" panose="020B0604020202020204" pitchFamily="34" charset="0"/>
              <a:buChar char="•"/>
            </a:pPr>
            <a:r>
              <a:rPr lang="en-US" sz="1200" b="1" dirty="0" smtClean="0">
                <a:solidFill>
                  <a:schemeClr val="tx1">
                    <a:lumMod val="65000"/>
                    <a:lumOff val="35000"/>
                  </a:schemeClr>
                </a:solidFill>
              </a:rPr>
              <a:t>Social responsibility – we  </a:t>
            </a:r>
            <a:r>
              <a:rPr lang="en-US" sz="1200" b="1" dirty="0">
                <a:solidFill>
                  <a:schemeClr val="tx1">
                    <a:lumMod val="65000"/>
                    <a:lumOff val="35000"/>
                  </a:schemeClr>
                </a:solidFill>
              </a:rPr>
              <a:t>recognize our responsibility to our local and world community to provide a </a:t>
            </a:r>
            <a:r>
              <a:rPr lang="en-US" sz="1200" b="1" dirty="0" smtClean="0">
                <a:solidFill>
                  <a:schemeClr val="tx1">
                    <a:lumMod val="65000"/>
                    <a:lumOff val="35000"/>
                  </a:schemeClr>
                </a:solidFill>
              </a:rPr>
              <a:t>center </a:t>
            </a:r>
            <a:r>
              <a:rPr lang="en-US" sz="1200" b="1" dirty="0">
                <a:solidFill>
                  <a:schemeClr val="tx1">
                    <a:lumMod val="65000"/>
                    <a:lumOff val="35000"/>
                  </a:schemeClr>
                </a:solidFill>
              </a:rPr>
              <a:t>of </a:t>
            </a:r>
            <a:r>
              <a:rPr lang="en-US" sz="1200" b="1" dirty="0" smtClean="0">
                <a:solidFill>
                  <a:schemeClr val="tx1">
                    <a:lumMod val="65000"/>
                    <a:lumOff val="35000"/>
                  </a:schemeClr>
                </a:solidFill>
              </a:rPr>
              <a:t>excellence</a:t>
            </a:r>
          </a:p>
          <a:p>
            <a:pPr marL="285750" indent="-285750">
              <a:buFont typeface="Arial" panose="020B0604020202020204" pitchFamily="34" charset="0"/>
              <a:buChar char="•"/>
            </a:pPr>
            <a:r>
              <a:rPr lang="en-US" sz="1200" b="1" dirty="0" smtClean="0">
                <a:solidFill>
                  <a:schemeClr val="tx1">
                    <a:lumMod val="65000"/>
                    <a:lumOff val="35000"/>
                  </a:schemeClr>
                </a:solidFill>
              </a:rPr>
              <a:t>Passion </a:t>
            </a:r>
            <a:r>
              <a:rPr lang="en-US" sz="1200" b="1" dirty="0">
                <a:solidFill>
                  <a:schemeClr val="tx1">
                    <a:lumMod val="65000"/>
                    <a:lumOff val="35000"/>
                  </a:schemeClr>
                </a:solidFill>
              </a:rPr>
              <a:t>for </a:t>
            </a:r>
            <a:r>
              <a:rPr lang="en-US" sz="1200" b="1" dirty="0" smtClean="0">
                <a:solidFill>
                  <a:schemeClr val="tx1">
                    <a:lumMod val="65000"/>
                    <a:lumOff val="35000"/>
                  </a:schemeClr>
                </a:solidFill>
              </a:rPr>
              <a:t>excellence – to </a:t>
            </a:r>
            <a:r>
              <a:rPr lang="en-US" sz="1200" b="1" dirty="0">
                <a:solidFill>
                  <a:schemeClr val="tx1">
                    <a:lumMod val="65000"/>
                    <a:lumOff val="35000"/>
                  </a:schemeClr>
                </a:solidFill>
              </a:rPr>
              <a:t>be the best in all we say and do. </a:t>
            </a:r>
          </a:p>
        </p:txBody>
      </p:sp>
      <p:sp>
        <p:nvSpPr>
          <p:cNvPr id="15" name="Rectangle 14"/>
          <p:cNvSpPr/>
          <p:nvPr/>
        </p:nvSpPr>
        <p:spPr>
          <a:xfrm>
            <a:off x="698263" y="2245423"/>
            <a:ext cx="1963999" cy="523220"/>
          </a:xfrm>
          <a:prstGeom prst="rect">
            <a:avLst/>
          </a:prstGeom>
        </p:spPr>
        <p:txBody>
          <a:bodyPr wrap="none">
            <a:spAutoFit/>
          </a:bodyPr>
          <a:lstStyle/>
          <a:p>
            <a:r>
              <a:rPr lang="en-US" sz="2800" dirty="0" smtClean="0">
                <a:solidFill>
                  <a:schemeClr val="tx1">
                    <a:lumMod val="65000"/>
                    <a:lumOff val="35000"/>
                  </a:schemeClr>
                </a:solidFill>
                <a:latin typeface="Bradley Hand ITC" panose="03070402050302030203" pitchFamily="66" charset="0"/>
              </a:rPr>
              <a:t>Our</a:t>
            </a:r>
            <a:r>
              <a:rPr lang="en-US" sz="2800" b="1" dirty="0" smtClean="0">
                <a:solidFill>
                  <a:schemeClr val="tx1">
                    <a:lumMod val="65000"/>
                    <a:lumOff val="35000"/>
                  </a:schemeClr>
                </a:solidFill>
                <a:latin typeface="Bradley Hand ITC" panose="03070402050302030203" pitchFamily="66" charset="0"/>
              </a:rPr>
              <a:t> </a:t>
            </a:r>
            <a:r>
              <a:rPr lang="en-US" sz="2800" b="1" dirty="0" smtClean="0">
                <a:ln>
                  <a:solidFill>
                    <a:schemeClr val="tx1">
                      <a:lumMod val="65000"/>
                      <a:lumOff val="35000"/>
                    </a:schemeClr>
                  </a:solidFill>
                </a:ln>
                <a:solidFill>
                  <a:schemeClr val="tx1">
                    <a:lumMod val="65000"/>
                    <a:lumOff val="35000"/>
                  </a:schemeClr>
                </a:solidFill>
                <a:effectLst>
                  <a:outerShdw blurRad="38100" dist="38100" dir="2700000" algn="tl">
                    <a:srgbClr val="000000">
                      <a:alpha val="43137"/>
                    </a:srgbClr>
                  </a:outerShdw>
                </a:effectLst>
                <a:latin typeface="Bradley Hand ITC" panose="03070402050302030203" pitchFamily="66" charset="0"/>
              </a:rPr>
              <a:t>Values </a:t>
            </a:r>
            <a:endParaRPr lang="en-US" sz="2800" b="1" dirty="0">
              <a:ln>
                <a:solidFill>
                  <a:schemeClr val="tx1">
                    <a:lumMod val="65000"/>
                    <a:lumOff val="35000"/>
                  </a:schemeClr>
                </a:solidFill>
              </a:ln>
              <a:solidFill>
                <a:schemeClr val="tx1">
                  <a:lumMod val="65000"/>
                  <a:lumOff val="35000"/>
                </a:schemeClr>
              </a:solidFill>
            </a:endParaRPr>
          </a:p>
        </p:txBody>
      </p:sp>
    </p:spTree>
    <p:extLst>
      <p:ext uri="{BB962C8B-B14F-4D97-AF65-F5344CB8AC3E}">
        <p14:creationId xmlns:p14="http://schemas.microsoft.com/office/powerpoint/2010/main" val="6203689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Round Diagonal Corner Rectangle 1"/>
          <p:cNvSpPr/>
          <p:nvPr/>
        </p:nvSpPr>
        <p:spPr>
          <a:xfrm>
            <a:off x="494537" y="2689422"/>
            <a:ext cx="6162462" cy="4263094"/>
          </a:xfrm>
          <a:prstGeom prst="round2DiagRect">
            <a:avLst>
              <a:gd name="adj1" fmla="val 10608"/>
              <a:gd name="adj2" fmla="val 0"/>
            </a:avLst>
          </a:prstGeom>
          <a:solidFill>
            <a:schemeClr val="bg1"/>
          </a:solidFill>
        </p:spPr>
        <p:txBody>
          <a:bodyPr wrap="square" anchor="ctr" anchorCtr="0">
            <a:noAutofit/>
          </a:bodyPr>
          <a:lstStyle/>
          <a:p>
            <a:pPr marL="393700" indent="-285750" algn="r" rtl="1">
              <a:buFont typeface="Arial" panose="020B0604020202020204" pitchFamily="34" charset="0"/>
              <a:buChar char="•"/>
            </a:pPr>
            <a:r>
              <a:rPr lang="ar-EG" sz="1700" b="1" dirty="0" smtClean="0">
                <a:solidFill>
                  <a:schemeClr val="tx1">
                    <a:lumMod val="65000"/>
                    <a:lumOff val="35000"/>
                  </a:schemeClr>
                </a:solidFill>
                <a:latin typeface="Microsoft Uighur" panose="02000000000000000000" pitchFamily="2" charset="-78"/>
                <a:cs typeface="Microsoft Uighur" panose="02000000000000000000" pitchFamily="2" charset="-78"/>
              </a:rPr>
              <a:t>الحب والاحترام-  </a:t>
            </a:r>
            <a:r>
              <a:rPr lang="ar-EG" sz="1700" dirty="0" smtClean="0">
                <a:solidFill>
                  <a:schemeClr val="tx1">
                    <a:lumMod val="65000"/>
                    <a:lumOff val="35000"/>
                  </a:schemeClr>
                </a:solidFill>
                <a:latin typeface="Microsoft Uighur" panose="02000000000000000000" pitchFamily="2" charset="-78"/>
                <a:cs typeface="Microsoft Uighur" panose="02000000000000000000" pitchFamily="2" charset="-78"/>
              </a:rPr>
              <a:t>لجميع </a:t>
            </a:r>
            <a:r>
              <a:rPr lang="ar-EG" sz="1700" dirty="0">
                <a:solidFill>
                  <a:schemeClr val="tx1">
                    <a:lumMod val="65000"/>
                    <a:lumOff val="35000"/>
                  </a:schemeClr>
                </a:solidFill>
                <a:latin typeface="Microsoft Uighur" panose="02000000000000000000" pitchFamily="2" charset="-78"/>
                <a:cs typeface="Microsoft Uighur" panose="02000000000000000000" pitchFamily="2" charset="-78"/>
              </a:rPr>
              <a:t>الاطفال ونحن ندرك ان الاطفال هم افراد يستحقون نفس الحب والاحترام الذى نتوقعه لأنفسنا خاصة فى مواجهة كارثة </a:t>
            </a:r>
            <a:r>
              <a:rPr lang="ar-EG" sz="1700" dirty="0" smtClean="0">
                <a:solidFill>
                  <a:schemeClr val="tx1">
                    <a:lumMod val="65000"/>
                    <a:lumOff val="35000"/>
                  </a:schemeClr>
                </a:solidFill>
                <a:latin typeface="Microsoft Uighur" panose="02000000000000000000" pitchFamily="2" charset="-78"/>
                <a:cs typeface="Microsoft Uighur" panose="02000000000000000000" pitchFamily="2" charset="-78"/>
              </a:rPr>
              <a:t>المرض.</a:t>
            </a:r>
            <a:endParaRPr lang="en-US" sz="1700" dirty="0" smtClean="0">
              <a:solidFill>
                <a:schemeClr val="tx1">
                  <a:lumMod val="65000"/>
                  <a:lumOff val="35000"/>
                </a:schemeClr>
              </a:solidFill>
              <a:latin typeface="Microsoft Uighur" panose="02000000000000000000" pitchFamily="2" charset="-78"/>
              <a:cs typeface="Microsoft Uighur" panose="02000000000000000000" pitchFamily="2" charset="-78"/>
            </a:endParaRPr>
          </a:p>
          <a:p>
            <a:pPr marL="393700" indent="-285750" algn="r" rtl="1">
              <a:buFont typeface="Arial" panose="020B0604020202020204" pitchFamily="34" charset="0"/>
              <a:buChar char="•"/>
            </a:pPr>
            <a:r>
              <a:rPr lang="ar-EG" sz="1700" b="1" dirty="0" smtClean="0">
                <a:solidFill>
                  <a:schemeClr val="tx1">
                    <a:lumMod val="65000"/>
                    <a:lumOff val="35000"/>
                  </a:schemeClr>
                </a:solidFill>
                <a:latin typeface="Microsoft Uighur" panose="02000000000000000000" pitchFamily="2" charset="-78"/>
                <a:cs typeface="Microsoft Uighur" panose="02000000000000000000" pitchFamily="2" charset="-78"/>
              </a:rPr>
              <a:t>النزاهة</a:t>
            </a:r>
            <a:r>
              <a:rPr lang="ar-EG" sz="1700" b="1" dirty="0">
                <a:solidFill>
                  <a:schemeClr val="tx1">
                    <a:lumMod val="65000"/>
                    <a:lumOff val="35000"/>
                  </a:schemeClr>
                </a:solidFill>
                <a:latin typeface="Microsoft Uighur" panose="02000000000000000000" pitchFamily="2" charset="-78"/>
                <a:cs typeface="Microsoft Uighur" panose="02000000000000000000" pitchFamily="2" charset="-78"/>
              </a:rPr>
              <a:t>-  </a:t>
            </a:r>
            <a:r>
              <a:rPr lang="ar-EG" sz="1700" dirty="0" smtClean="0">
                <a:solidFill>
                  <a:schemeClr val="tx1">
                    <a:lumMod val="65000"/>
                    <a:lumOff val="35000"/>
                  </a:schemeClr>
                </a:solidFill>
                <a:latin typeface="Microsoft Uighur" panose="02000000000000000000" pitchFamily="2" charset="-78"/>
                <a:cs typeface="Microsoft Uighur" panose="02000000000000000000" pitchFamily="2" charset="-78"/>
              </a:rPr>
              <a:t>بناء </a:t>
            </a:r>
            <a:r>
              <a:rPr lang="ar-EG" sz="1700" dirty="0">
                <a:solidFill>
                  <a:schemeClr val="tx1">
                    <a:lumMod val="65000"/>
                    <a:lumOff val="35000"/>
                  </a:schemeClr>
                </a:solidFill>
                <a:latin typeface="Microsoft Uighur" panose="02000000000000000000" pitchFamily="2" charset="-78"/>
                <a:cs typeface="Microsoft Uighur" panose="02000000000000000000" pitchFamily="2" charset="-78"/>
              </a:rPr>
              <a:t>علاقتنا على اساس من الثقة والاحترام بعضنا </a:t>
            </a:r>
            <a:r>
              <a:rPr lang="ar-EG" sz="1700" dirty="0" smtClean="0">
                <a:solidFill>
                  <a:schemeClr val="tx1">
                    <a:lumMod val="65000"/>
                    <a:lumOff val="35000"/>
                  </a:schemeClr>
                </a:solidFill>
                <a:latin typeface="Microsoft Uighur" panose="02000000000000000000" pitchFamily="2" charset="-78"/>
                <a:cs typeface="Microsoft Uighur" panose="02000000000000000000" pitchFamily="2" charset="-78"/>
              </a:rPr>
              <a:t>لبعض.</a:t>
            </a:r>
            <a:endParaRPr lang="en-US" sz="1700" dirty="0" smtClean="0">
              <a:latin typeface="Microsoft Uighur" panose="02000000000000000000" pitchFamily="2" charset="-78"/>
              <a:cs typeface="Microsoft Uighur" panose="02000000000000000000" pitchFamily="2" charset="-78"/>
            </a:endParaRPr>
          </a:p>
          <a:p>
            <a:pPr marL="393700" indent="-285750" algn="r" rtl="1">
              <a:buFont typeface="Arial" panose="020B0604020202020204" pitchFamily="34" charset="0"/>
              <a:buChar char="•"/>
            </a:pPr>
            <a:r>
              <a:rPr lang="ar-EG" sz="1700" b="1" dirty="0" smtClean="0">
                <a:solidFill>
                  <a:schemeClr val="tx1">
                    <a:lumMod val="65000"/>
                    <a:lumOff val="35000"/>
                  </a:schemeClr>
                </a:solidFill>
                <a:latin typeface="Microsoft Uighur" panose="02000000000000000000" pitchFamily="2" charset="-78"/>
                <a:cs typeface="Microsoft Uighur" panose="02000000000000000000" pitchFamily="2" charset="-78"/>
              </a:rPr>
              <a:t>المساءلة- </a:t>
            </a:r>
            <a:r>
              <a:rPr lang="ar-EG" sz="1700" dirty="0" smtClean="0">
                <a:solidFill>
                  <a:schemeClr val="tx1">
                    <a:lumMod val="65000"/>
                    <a:lumOff val="35000"/>
                  </a:schemeClr>
                </a:solidFill>
                <a:latin typeface="Microsoft Uighur" panose="02000000000000000000" pitchFamily="2" charset="-78"/>
                <a:cs typeface="Microsoft Uighur" panose="02000000000000000000" pitchFamily="2" charset="-78"/>
              </a:rPr>
              <a:t> </a:t>
            </a:r>
            <a:r>
              <a:rPr lang="ar-EG" sz="1700" dirty="0">
                <a:solidFill>
                  <a:schemeClr val="tx1">
                    <a:lumMod val="65000"/>
                    <a:lumOff val="35000"/>
                  </a:schemeClr>
                </a:solidFill>
                <a:latin typeface="Microsoft Uighur" panose="02000000000000000000" pitchFamily="2" charset="-78"/>
                <a:cs typeface="Microsoft Uighur" panose="02000000000000000000" pitchFamily="2" charset="-78"/>
              </a:rPr>
              <a:t>نحن مستشفى 57357 </a:t>
            </a:r>
            <a:r>
              <a:rPr lang="ar-EG" sz="1700" dirty="0" smtClean="0">
                <a:solidFill>
                  <a:schemeClr val="tx1">
                    <a:lumMod val="65000"/>
                    <a:lumOff val="35000"/>
                  </a:schemeClr>
                </a:solidFill>
                <a:latin typeface="Microsoft Uighur" panose="02000000000000000000" pitchFamily="2" charset="-78"/>
                <a:cs typeface="Microsoft Uighur" panose="02000000000000000000" pitchFamily="2" charset="-78"/>
              </a:rPr>
              <a:t>مساءلون </a:t>
            </a:r>
            <a:r>
              <a:rPr lang="ar-EG" sz="1700" dirty="0">
                <a:solidFill>
                  <a:schemeClr val="tx1">
                    <a:lumMod val="65000"/>
                    <a:lumOff val="35000"/>
                  </a:schemeClr>
                </a:solidFill>
                <a:latin typeface="Microsoft Uighur" panose="02000000000000000000" pitchFamily="2" charset="-78"/>
                <a:cs typeface="Microsoft Uighur" panose="02000000000000000000" pitchFamily="2" charset="-78"/>
              </a:rPr>
              <a:t>امام جميع الافراد والجهات التى تتعامل مع المستشفى من المرضى والاسر والزملاء والمتبرعين والحكومة والهيئات </a:t>
            </a:r>
            <a:r>
              <a:rPr lang="ar-EG" sz="1700" dirty="0" smtClean="0">
                <a:solidFill>
                  <a:schemeClr val="tx1">
                    <a:lumMod val="65000"/>
                    <a:lumOff val="35000"/>
                  </a:schemeClr>
                </a:solidFill>
                <a:latin typeface="Microsoft Uighur" panose="02000000000000000000" pitchFamily="2" charset="-78"/>
                <a:cs typeface="Microsoft Uighur" panose="02000000000000000000" pitchFamily="2" charset="-78"/>
              </a:rPr>
              <a:t>التعليمية.</a:t>
            </a:r>
            <a:endParaRPr lang="en-US" sz="1700" dirty="0" smtClean="0">
              <a:solidFill>
                <a:schemeClr val="tx1">
                  <a:lumMod val="65000"/>
                  <a:lumOff val="35000"/>
                </a:schemeClr>
              </a:solidFill>
              <a:latin typeface="Microsoft Uighur" panose="02000000000000000000" pitchFamily="2" charset="-78"/>
              <a:cs typeface="Microsoft Uighur" panose="02000000000000000000" pitchFamily="2" charset="-78"/>
            </a:endParaRPr>
          </a:p>
          <a:p>
            <a:pPr marL="393700" indent="-285750" algn="r" rtl="1">
              <a:buFont typeface="Arial" panose="020B0604020202020204" pitchFamily="34" charset="0"/>
              <a:buChar char="•"/>
            </a:pPr>
            <a:r>
              <a:rPr lang="ar-EG" sz="1700" b="1" dirty="0">
                <a:solidFill>
                  <a:schemeClr val="tx1">
                    <a:lumMod val="65000"/>
                    <a:lumOff val="35000"/>
                  </a:schemeClr>
                </a:solidFill>
                <a:latin typeface="Microsoft Uighur" panose="02000000000000000000" pitchFamily="2" charset="-78"/>
                <a:cs typeface="Microsoft Uighur" panose="02000000000000000000" pitchFamily="2" charset="-78"/>
              </a:rPr>
              <a:t>الاحتراف</a:t>
            </a:r>
            <a:r>
              <a:rPr lang="ar-EG" sz="1700" dirty="0">
                <a:solidFill>
                  <a:schemeClr val="tx1">
                    <a:lumMod val="65000"/>
                    <a:lumOff val="35000"/>
                  </a:schemeClr>
                </a:solidFill>
                <a:latin typeface="Microsoft Uighur" panose="02000000000000000000" pitchFamily="2" charset="-78"/>
                <a:cs typeface="Microsoft Uighur" panose="02000000000000000000" pitchFamily="2" charset="-78"/>
              </a:rPr>
              <a:t> </a:t>
            </a:r>
            <a:r>
              <a:rPr lang="ar-EG" sz="1700" dirty="0" smtClean="0">
                <a:solidFill>
                  <a:schemeClr val="tx1">
                    <a:lumMod val="65000"/>
                    <a:lumOff val="35000"/>
                  </a:schemeClr>
                </a:solidFill>
                <a:latin typeface="Microsoft Uighur" panose="02000000000000000000" pitchFamily="2" charset="-78"/>
                <a:cs typeface="Microsoft Uighur" panose="02000000000000000000" pitchFamily="2" charset="-78"/>
              </a:rPr>
              <a:t>- سلوكنا </a:t>
            </a:r>
            <a:r>
              <a:rPr lang="ar-EG" sz="1700" dirty="0">
                <a:solidFill>
                  <a:schemeClr val="tx1">
                    <a:lumMod val="65000"/>
                    <a:lumOff val="35000"/>
                  </a:schemeClr>
                </a:solidFill>
                <a:latin typeface="Microsoft Uighur" panose="02000000000000000000" pitchFamily="2" charset="-78"/>
                <a:cs typeface="Microsoft Uighur" panose="02000000000000000000" pitchFamily="2" charset="-78"/>
              </a:rPr>
              <a:t>واتصالنا وتفاعلنا مع الاخرين يركز على اعلى المعايير المهنية وقواعد السلوك </a:t>
            </a:r>
            <a:r>
              <a:rPr lang="ar-EG" sz="1700" dirty="0" smtClean="0">
                <a:solidFill>
                  <a:schemeClr val="tx1">
                    <a:lumMod val="65000"/>
                    <a:lumOff val="35000"/>
                  </a:schemeClr>
                </a:solidFill>
                <a:latin typeface="Microsoft Uighur" panose="02000000000000000000" pitchFamily="2" charset="-78"/>
                <a:cs typeface="Microsoft Uighur" panose="02000000000000000000" pitchFamily="2" charset="-78"/>
              </a:rPr>
              <a:t>الاساسية</a:t>
            </a:r>
            <a:endParaRPr lang="en-US" sz="1700" dirty="0" smtClean="0">
              <a:solidFill>
                <a:schemeClr val="tx1">
                  <a:lumMod val="65000"/>
                  <a:lumOff val="35000"/>
                </a:schemeClr>
              </a:solidFill>
              <a:latin typeface="Microsoft Uighur" panose="02000000000000000000" pitchFamily="2" charset="-78"/>
              <a:cs typeface="Microsoft Uighur" panose="02000000000000000000" pitchFamily="2" charset="-78"/>
            </a:endParaRPr>
          </a:p>
          <a:p>
            <a:pPr marL="393700" indent="-285750" algn="r" rtl="1">
              <a:buFont typeface="Arial" panose="020B0604020202020204" pitchFamily="34" charset="0"/>
              <a:buChar char="•"/>
            </a:pPr>
            <a:r>
              <a:rPr lang="ar-EG" sz="1700" b="1" dirty="0">
                <a:solidFill>
                  <a:schemeClr val="tx1">
                    <a:lumMod val="65000"/>
                    <a:lumOff val="35000"/>
                  </a:schemeClr>
                </a:solidFill>
                <a:latin typeface="Microsoft Uighur" panose="02000000000000000000" pitchFamily="2" charset="-78"/>
                <a:cs typeface="Microsoft Uighur" panose="02000000000000000000" pitchFamily="2" charset="-78"/>
              </a:rPr>
              <a:t>العمل </a:t>
            </a:r>
            <a:r>
              <a:rPr lang="ar-EG" sz="1700" b="1" dirty="0" smtClean="0">
                <a:solidFill>
                  <a:schemeClr val="tx1">
                    <a:lumMod val="65000"/>
                    <a:lumOff val="35000"/>
                  </a:schemeClr>
                </a:solidFill>
                <a:latin typeface="Microsoft Uighur" panose="02000000000000000000" pitchFamily="2" charset="-78"/>
                <a:cs typeface="Microsoft Uighur" panose="02000000000000000000" pitchFamily="2" charset="-78"/>
              </a:rPr>
              <a:t>الجماعى والشراكة</a:t>
            </a:r>
            <a:r>
              <a:rPr lang="ar-EG" sz="1700" dirty="0" smtClean="0">
                <a:solidFill>
                  <a:schemeClr val="tx1">
                    <a:lumMod val="65000"/>
                    <a:lumOff val="35000"/>
                  </a:schemeClr>
                </a:solidFill>
                <a:latin typeface="Microsoft Uighur" panose="02000000000000000000" pitchFamily="2" charset="-78"/>
                <a:cs typeface="Microsoft Uighur" panose="02000000000000000000" pitchFamily="2" charset="-78"/>
              </a:rPr>
              <a:t> - التعاون </a:t>
            </a:r>
            <a:r>
              <a:rPr lang="ar-EG" sz="1700" dirty="0">
                <a:solidFill>
                  <a:schemeClr val="tx1">
                    <a:lumMod val="65000"/>
                    <a:lumOff val="35000"/>
                  </a:schemeClr>
                </a:solidFill>
                <a:latin typeface="Microsoft Uighur" panose="02000000000000000000" pitchFamily="2" charset="-78"/>
                <a:cs typeface="Microsoft Uighur" panose="02000000000000000000" pitchFamily="2" charset="-78"/>
              </a:rPr>
              <a:t>بكفاءة </a:t>
            </a:r>
            <a:r>
              <a:rPr lang="ar-EG" sz="1700" dirty="0" smtClean="0">
                <a:solidFill>
                  <a:schemeClr val="tx1">
                    <a:lumMod val="65000"/>
                    <a:lumOff val="35000"/>
                  </a:schemeClr>
                </a:solidFill>
                <a:latin typeface="Microsoft Uighur" panose="02000000000000000000" pitchFamily="2" charset="-78"/>
                <a:cs typeface="Microsoft Uighur" panose="02000000000000000000" pitchFamily="2" charset="-78"/>
              </a:rPr>
              <a:t>وفاعلية.</a:t>
            </a:r>
            <a:endParaRPr lang="ar-EG" sz="1700" dirty="0">
              <a:solidFill>
                <a:schemeClr val="tx1">
                  <a:lumMod val="65000"/>
                  <a:lumOff val="35000"/>
                </a:schemeClr>
              </a:solidFill>
              <a:latin typeface="Microsoft Uighur" panose="02000000000000000000" pitchFamily="2" charset="-78"/>
              <a:cs typeface="Microsoft Uighur" panose="02000000000000000000" pitchFamily="2" charset="-78"/>
            </a:endParaRPr>
          </a:p>
          <a:p>
            <a:pPr marL="393700" indent="-285750" algn="r" rtl="1">
              <a:buFont typeface="Arial" panose="020B0604020202020204" pitchFamily="34" charset="0"/>
              <a:buChar char="•"/>
            </a:pPr>
            <a:r>
              <a:rPr lang="ar-EG" sz="1700" b="1" dirty="0">
                <a:solidFill>
                  <a:schemeClr val="tx1">
                    <a:lumMod val="65000"/>
                    <a:lumOff val="35000"/>
                  </a:schemeClr>
                </a:solidFill>
                <a:latin typeface="Microsoft Uighur" panose="02000000000000000000" pitchFamily="2" charset="-78"/>
                <a:cs typeface="Microsoft Uighur" panose="02000000000000000000" pitchFamily="2" charset="-78"/>
              </a:rPr>
              <a:t>التعطش الى </a:t>
            </a:r>
            <a:r>
              <a:rPr lang="ar-EG" sz="1700" b="1" dirty="0" smtClean="0">
                <a:solidFill>
                  <a:schemeClr val="tx1">
                    <a:lumMod val="65000"/>
                    <a:lumOff val="35000"/>
                  </a:schemeClr>
                </a:solidFill>
                <a:latin typeface="Microsoft Uighur" panose="02000000000000000000" pitchFamily="2" charset="-78"/>
                <a:cs typeface="Microsoft Uighur" panose="02000000000000000000" pitchFamily="2" charset="-78"/>
              </a:rPr>
              <a:t>المعرفة</a:t>
            </a:r>
            <a:r>
              <a:rPr lang="ar-EG" sz="1700" b="1" dirty="0">
                <a:solidFill>
                  <a:schemeClr val="tx1">
                    <a:lumMod val="65000"/>
                    <a:lumOff val="35000"/>
                  </a:schemeClr>
                </a:solidFill>
                <a:latin typeface="Microsoft Uighur" panose="02000000000000000000" pitchFamily="2" charset="-78"/>
                <a:cs typeface="Microsoft Uighur" panose="02000000000000000000" pitchFamily="2" charset="-78"/>
              </a:rPr>
              <a:t>- </a:t>
            </a:r>
            <a:r>
              <a:rPr lang="ar-EG" sz="1700" b="1" dirty="0" smtClean="0">
                <a:solidFill>
                  <a:schemeClr val="tx1">
                    <a:lumMod val="65000"/>
                    <a:lumOff val="35000"/>
                  </a:schemeClr>
                </a:solidFill>
                <a:latin typeface="Microsoft Uighur" panose="02000000000000000000" pitchFamily="2" charset="-78"/>
                <a:cs typeface="Microsoft Uighur" panose="02000000000000000000" pitchFamily="2" charset="-78"/>
              </a:rPr>
              <a:t> </a:t>
            </a:r>
            <a:r>
              <a:rPr lang="ar-EG" sz="1700" dirty="0">
                <a:solidFill>
                  <a:schemeClr val="tx1">
                    <a:lumMod val="65000"/>
                    <a:lumOff val="35000"/>
                  </a:schemeClr>
                </a:solidFill>
                <a:latin typeface="Microsoft Uighur" panose="02000000000000000000" pitchFamily="2" charset="-78"/>
                <a:cs typeface="Microsoft Uighur" panose="02000000000000000000" pitchFamily="2" charset="-78"/>
              </a:rPr>
              <a:t>نحن نسعى باستمرار الى توسيع المعرفة لتطوير القدرات الشخصية </a:t>
            </a:r>
            <a:r>
              <a:rPr lang="ar-EG" sz="1700" dirty="0" smtClean="0">
                <a:solidFill>
                  <a:schemeClr val="tx1">
                    <a:lumMod val="65000"/>
                    <a:lumOff val="35000"/>
                  </a:schemeClr>
                </a:solidFill>
                <a:latin typeface="Microsoft Uighur" panose="02000000000000000000" pitchFamily="2" charset="-78"/>
                <a:cs typeface="Microsoft Uighur" panose="02000000000000000000" pitchFamily="2" charset="-78"/>
              </a:rPr>
              <a:t>والمهنية.</a:t>
            </a:r>
            <a:endParaRPr lang="en-US" sz="1700" dirty="0" smtClean="0">
              <a:solidFill>
                <a:schemeClr val="tx1">
                  <a:lumMod val="65000"/>
                  <a:lumOff val="35000"/>
                </a:schemeClr>
              </a:solidFill>
              <a:latin typeface="Microsoft Uighur" panose="02000000000000000000" pitchFamily="2" charset="-78"/>
              <a:cs typeface="Microsoft Uighur" panose="02000000000000000000" pitchFamily="2" charset="-78"/>
            </a:endParaRPr>
          </a:p>
          <a:p>
            <a:pPr marL="393700" indent="-285750" algn="r" rtl="1">
              <a:buFont typeface="Arial" panose="020B0604020202020204" pitchFamily="34" charset="0"/>
              <a:buChar char="•"/>
            </a:pPr>
            <a:r>
              <a:rPr lang="ar-EG" sz="1700" b="1" dirty="0">
                <a:solidFill>
                  <a:schemeClr val="tx1">
                    <a:lumMod val="65000"/>
                    <a:lumOff val="35000"/>
                  </a:schemeClr>
                </a:solidFill>
                <a:latin typeface="Microsoft Uighur" panose="02000000000000000000" pitchFamily="2" charset="-78"/>
                <a:cs typeface="Microsoft Uighur" panose="02000000000000000000" pitchFamily="2" charset="-78"/>
              </a:rPr>
              <a:t>العقل </a:t>
            </a:r>
            <a:r>
              <a:rPr lang="ar-EG" sz="1700" b="1" dirty="0" smtClean="0">
                <a:solidFill>
                  <a:schemeClr val="tx1">
                    <a:lumMod val="65000"/>
                    <a:lumOff val="35000"/>
                  </a:schemeClr>
                </a:solidFill>
                <a:latin typeface="Microsoft Uighur" panose="02000000000000000000" pitchFamily="2" charset="-78"/>
                <a:cs typeface="Microsoft Uighur" panose="02000000000000000000" pitchFamily="2" charset="-78"/>
              </a:rPr>
              <a:t>الباحث</a:t>
            </a:r>
            <a:r>
              <a:rPr lang="ar-EG" sz="1700" b="1" dirty="0">
                <a:solidFill>
                  <a:schemeClr val="tx1">
                    <a:lumMod val="65000"/>
                    <a:lumOff val="35000"/>
                  </a:schemeClr>
                </a:solidFill>
                <a:latin typeface="Microsoft Uighur" panose="02000000000000000000" pitchFamily="2" charset="-78"/>
                <a:cs typeface="Microsoft Uighur" panose="02000000000000000000" pitchFamily="2" charset="-78"/>
              </a:rPr>
              <a:t>- </a:t>
            </a:r>
            <a:r>
              <a:rPr lang="ar-EG" sz="1700" dirty="0" smtClean="0">
                <a:solidFill>
                  <a:schemeClr val="tx1">
                    <a:lumMod val="65000"/>
                    <a:lumOff val="35000"/>
                  </a:schemeClr>
                </a:solidFill>
                <a:latin typeface="Microsoft Uighur" panose="02000000000000000000" pitchFamily="2" charset="-78"/>
                <a:cs typeface="Microsoft Uighur" panose="02000000000000000000" pitchFamily="2" charset="-78"/>
              </a:rPr>
              <a:t>نلاحظ </a:t>
            </a:r>
            <a:r>
              <a:rPr lang="ar-EG" sz="1700" dirty="0">
                <a:solidFill>
                  <a:schemeClr val="tx1">
                    <a:lumMod val="65000"/>
                    <a:lumOff val="35000"/>
                  </a:schemeClr>
                </a:solidFill>
                <a:latin typeface="Microsoft Uighur" panose="02000000000000000000" pitchFamily="2" charset="-78"/>
                <a:cs typeface="Microsoft Uighur" panose="02000000000000000000" pitchFamily="2" charset="-78"/>
              </a:rPr>
              <a:t>مالم تشاهده اعين اخرى ونطبق المبادىء المرتكزة على </a:t>
            </a:r>
            <a:r>
              <a:rPr lang="ar-EG" sz="1700" dirty="0" smtClean="0">
                <a:solidFill>
                  <a:schemeClr val="tx1">
                    <a:lumMod val="65000"/>
                    <a:lumOff val="35000"/>
                  </a:schemeClr>
                </a:solidFill>
                <a:latin typeface="Microsoft Uighur" panose="02000000000000000000" pitchFamily="2" charset="-78"/>
                <a:cs typeface="Microsoft Uighur" panose="02000000000000000000" pitchFamily="2" charset="-78"/>
              </a:rPr>
              <a:t>ادلة.</a:t>
            </a:r>
            <a:endParaRPr lang="ar-EG" sz="1700" dirty="0">
              <a:solidFill>
                <a:schemeClr val="tx1">
                  <a:lumMod val="65000"/>
                  <a:lumOff val="35000"/>
                </a:schemeClr>
              </a:solidFill>
              <a:latin typeface="Microsoft Uighur" panose="02000000000000000000" pitchFamily="2" charset="-78"/>
              <a:cs typeface="Microsoft Uighur" panose="02000000000000000000" pitchFamily="2" charset="-78"/>
            </a:endParaRPr>
          </a:p>
          <a:p>
            <a:pPr marL="393700" indent="-285750" algn="r" rtl="1">
              <a:buFont typeface="Arial" panose="020B0604020202020204" pitchFamily="34" charset="0"/>
              <a:buChar char="•"/>
            </a:pPr>
            <a:r>
              <a:rPr lang="ar-EG" sz="1700" b="1" dirty="0">
                <a:solidFill>
                  <a:schemeClr val="tx1">
                    <a:lumMod val="65000"/>
                    <a:lumOff val="35000"/>
                  </a:schemeClr>
                </a:solidFill>
                <a:latin typeface="Microsoft Uighur" panose="02000000000000000000" pitchFamily="2" charset="-78"/>
                <a:cs typeface="Microsoft Uighur" panose="02000000000000000000" pitchFamily="2" charset="-78"/>
              </a:rPr>
              <a:t>الابداع - </a:t>
            </a:r>
            <a:r>
              <a:rPr lang="ar-EG" sz="1700" dirty="0" smtClean="0">
                <a:solidFill>
                  <a:schemeClr val="tx1">
                    <a:lumMod val="65000"/>
                    <a:lumOff val="35000"/>
                  </a:schemeClr>
                </a:solidFill>
                <a:latin typeface="Microsoft Uighur" panose="02000000000000000000" pitchFamily="2" charset="-78"/>
                <a:cs typeface="Microsoft Uighur" panose="02000000000000000000" pitchFamily="2" charset="-78"/>
              </a:rPr>
              <a:t>ان </a:t>
            </a:r>
            <a:r>
              <a:rPr lang="ar-EG" sz="1700" dirty="0">
                <a:solidFill>
                  <a:schemeClr val="tx1">
                    <a:lumMod val="65000"/>
                    <a:lumOff val="35000"/>
                  </a:schemeClr>
                </a:solidFill>
                <a:latin typeface="Microsoft Uighur" panose="02000000000000000000" pitchFamily="2" charset="-78"/>
                <a:cs typeface="Microsoft Uighur" panose="02000000000000000000" pitchFamily="2" charset="-78"/>
              </a:rPr>
              <a:t>نكون مبدعين فى كل ما نقوم به وان نقدر الابداع فى </a:t>
            </a:r>
            <a:r>
              <a:rPr lang="ar-EG" sz="1700" dirty="0" smtClean="0">
                <a:solidFill>
                  <a:schemeClr val="tx1">
                    <a:lumMod val="65000"/>
                    <a:lumOff val="35000"/>
                  </a:schemeClr>
                </a:solidFill>
                <a:latin typeface="Microsoft Uighur" panose="02000000000000000000" pitchFamily="2" charset="-78"/>
                <a:cs typeface="Microsoft Uighur" panose="02000000000000000000" pitchFamily="2" charset="-78"/>
              </a:rPr>
              <a:t>الاخرين.</a:t>
            </a:r>
            <a:endParaRPr lang="en-US" sz="1700" dirty="0">
              <a:solidFill>
                <a:schemeClr val="tx1">
                  <a:lumMod val="65000"/>
                  <a:lumOff val="35000"/>
                </a:schemeClr>
              </a:solidFill>
              <a:latin typeface="Microsoft Uighur" panose="02000000000000000000" pitchFamily="2" charset="-78"/>
              <a:cs typeface="Microsoft Uighur" panose="02000000000000000000" pitchFamily="2" charset="-78"/>
            </a:endParaRPr>
          </a:p>
          <a:p>
            <a:pPr marL="393700" indent="-285750" algn="r" rtl="1">
              <a:buFont typeface="Arial" panose="020B0604020202020204" pitchFamily="34" charset="0"/>
              <a:buChar char="•"/>
            </a:pPr>
            <a:r>
              <a:rPr lang="ar-EG" sz="1700" b="1" dirty="0">
                <a:solidFill>
                  <a:schemeClr val="tx1">
                    <a:lumMod val="65000"/>
                    <a:lumOff val="35000"/>
                  </a:schemeClr>
                </a:solidFill>
                <a:latin typeface="Microsoft Uighur" panose="02000000000000000000" pitchFamily="2" charset="-78"/>
                <a:cs typeface="Microsoft Uighur" panose="02000000000000000000" pitchFamily="2" charset="-78"/>
              </a:rPr>
              <a:t>التغيير - </a:t>
            </a:r>
            <a:r>
              <a:rPr lang="ar-EG" sz="1700" dirty="0" smtClean="0">
                <a:solidFill>
                  <a:schemeClr val="tx1">
                    <a:lumMod val="65000"/>
                    <a:lumOff val="35000"/>
                  </a:schemeClr>
                </a:solidFill>
                <a:latin typeface="Microsoft Uighur" panose="02000000000000000000" pitchFamily="2" charset="-78"/>
                <a:cs typeface="Microsoft Uighur" panose="02000000000000000000" pitchFamily="2" charset="-78"/>
              </a:rPr>
              <a:t>نحن نقدر التغيير </a:t>
            </a:r>
            <a:r>
              <a:rPr lang="ar-EG" sz="1700" dirty="0">
                <a:solidFill>
                  <a:schemeClr val="tx1">
                    <a:lumMod val="65000"/>
                    <a:lumOff val="35000"/>
                  </a:schemeClr>
                </a:solidFill>
                <a:latin typeface="Microsoft Uighur" panose="02000000000000000000" pitchFamily="2" charset="-78"/>
                <a:cs typeface="Microsoft Uighur" panose="02000000000000000000" pitchFamily="2" charset="-78"/>
              </a:rPr>
              <a:t>الايجابى </a:t>
            </a:r>
            <a:r>
              <a:rPr lang="ar-EG" sz="1700" dirty="0" smtClean="0">
                <a:solidFill>
                  <a:schemeClr val="tx1">
                    <a:lumMod val="65000"/>
                    <a:lumOff val="35000"/>
                  </a:schemeClr>
                </a:solidFill>
                <a:latin typeface="Microsoft Uighur" panose="02000000000000000000" pitchFamily="2" charset="-78"/>
                <a:cs typeface="Microsoft Uighur" panose="02000000000000000000" pitchFamily="2" charset="-78"/>
              </a:rPr>
              <a:t>للتحسين المستمر سواء للمنظمة او الافراد.</a:t>
            </a:r>
            <a:endParaRPr lang="ar-EG" sz="1700" dirty="0">
              <a:solidFill>
                <a:schemeClr val="tx1">
                  <a:lumMod val="65000"/>
                  <a:lumOff val="35000"/>
                </a:schemeClr>
              </a:solidFill>
              <a:latin typeface="Microsoft Uighur" panose="02000000000000000000" pitchFamily="2" charset="-78"/>
              <a:cs typeface="Microsoft Uighur" panose="02000000000000000000" pitchFamily="2" charset="-78"/>
            </a:endParaRPr>
          </a:p>
          <a:p>
            <a:pPr marL="393700" indent="-285750" algn="r" rtl="1">
              <a:buFont typeface="Arial" panose="020B0604020202020204" pitchFamily="34" charset="0"/>
              <a:buChar char="•"/>
            </a:pPr>
            <a:r>
              <a:rPr lang="ar-EG" sz="1700" dirty="0" smtClean="0">
                <a:solidFill>
                  <a:schemeClr val="tx1">
                    <a:lumMod val="65000"/>
                    <a:lumOff val="35000"/>
                  </a:schemeClr>
                </a:solidFill>
                <a:latin typeface="Microsoft Uighur" panose="02000000000000000000" pitchFamily="2" charset="-78"/>
                <a:cs typeface="Microsoft Uighur" panose="02000000000000000000" pitchFamily="2" charset="-78"/>
              </a:rPr>
              <a:t>ا</a:t>
            </a:r>
            <a:r>
              <a:rPr lang="ar-EG" sz="1700" b="1" dirty="0" smtClean="0">
                <a:solidFill>
                  <a:schemeClr val="tx1">
                    <a:lumMod val="65000"/>
                    <a:lumOff val="35000"/>
                  </a:schemeClr>
                </a:solidFill>
                <a:latin typeface="Microsoft Uighur" panose="02000000000000000000" pitchFamily="2" charset="-78"/>
                <a:cs typeface="Microsoft Uighur" panose="02000000000000000000" pitchFamily="2" charset="-78"/>
              </a:rPr>
              <a:t>لتنوع- </a:t>
            </a:r>
            <a:r>
              <a:rPr lang="ar-EG" sz="1700" dirty="0" smtClean="0">
                <a:solidFill>
                  <a:schemeClr val="tx1">
                    <a:lumMod val="65000"/>
                    <a:lumOff val="35000"/>
                  </a:schemeClr>
                </a:solidFill>
                <a:latin typeface="Microsoft Uighur" panose="02000000000000000000" pitchFamily="2" charset="-78"/>
                <a:cs typeface="Microsoft Uighur" panose="02000000000000000000" pitchFamily="2" charset="-78"/>
              </a:rPr>
              <a:t> جميع الملكات والاراء تاخذ بعين الاعتبار كقيم خاصه بثقافه المستشفي.</a:t>
            </a:r>
            <a:endParaRPr lang="ar-EG" sz="1700" dirty="0">
              <a:solidFill>
                <a:schemeClr val="tx1">
                  <a:lumMod val="65000"/>
                  <a:lumOff val="35000"/>
                </a:schemeClr>
              </a:solidFill>
              <a:latin typeface="Microsoft Uighur" panose="02000000000000000000" pitchFamily="2" charset="-78"/>
              <a:cs typeface="Microsoft Uighur" panose="02000000000000000000" pitchFamily="2" charset="-78"/>
            </a:endParaRPr>
          </a:p>
          <a:p>
            <a:pPr marL="393700" indent="-285750" algn="r" rtl="1">
              <a:buFont typeface="Arial" panose="020B0604020202020204" pitchFamily="34" charset="0"/>
              <a:buChar char="•"/>
            </a:pPr>
            <a:r>
              <a:rPr lang="ar-EG" sz="1700" b="1" dirty="0">
                <a:solidFill>
                  <a:schemeClr val="tx1">
                    <a:lumMod val="65000"/>
                    <a:lumOff val="35000"/>
                  </a:schemeClr>
                </a:solidFill>
                <a:latin typeface="Microsoft Uighur" panose="02000000000000000000" pitchFamily="2" charset="-78"/>
                <a:cs typeface="Microsoft Uighur" panose="02000000000000000000" pitchFamily="2" charset="-78"/>
              </a:rPr>
              <a:t>المسؤلية </a:t>
            </a:r>
            <a:r>
              <a:rPr lang="ar-EG" sz="1700" b="1" dirty="0" smtClean="0">
                <a:solidFill>
                  <a:schemeClr val="tx1">
                    <a:lumMod val="65000"/>
                    <a:lumOff val="35000"/>
                  </a:schemeClr>
                </a:solidFill>
                <a:latin typeface="Microsoft Uighur" panose="02000000000000000000" pitchFamily="2" charset="-78"/>
                <a:cs typeface="Microsoft Uighur" panose="02000000000000000000" pitchFamily="2" charset="-78"/>
              </a:rPr>
              <a:t>الاجتماعية</a:t>
            </a:r>
            <a:r>
              <a:rPr lang="ar-EG" sz="1700" b="1" dirty="0">
                <a:solidFill>
                  <a:schemeClr val="tx1">
                    <a:lumMod val="65000"/>
                    <a:lumOff val="35000"/>
                  </a:schemeClr>
                </a:solidFill>
                <a:latin typeface="Microsoft Uighur" panose="02000000000000000000" pitchFamily="2" charset="-78"/>
                <a:cs typeface="Microsoft Uighur" panose="02000000000000000000" pitchFamily="2" charset="-78"/>
              </a:rPr>
              <a:t>- </a:t>
            </a:r>
            <a:r>
              <a:rPr lang="ar-EG" sz="1700" b="1" dirty="0" smtClean="0">
                <a:solidFill>
                  <a:schemeClr val="tx1">
                    <a:lumMod val="65000"/>
                    <a:lumOff val="35000"/>
                  </a:schemeClr>
                </a:solidFill>
                <a:latin typeface="Microsoft Uighur" panose="02000000000000000000" pitchFamily="2" charset="-78"/>
                <a:cs typeface="Microsoft Uighur" panose="02000000000000000000" pitchFamily="2" charset="-78"/>
              </a:rPr>
              <a:t> </a:t>
            </a:r>
            <a:r>
              <a:rPr lang="ar-EG" sz="1700" dirty="0">
                <a:solidFill>
                  <a:schemeClr val="tx1">
                    <a:lumMod val="65000"/>
                    <a:lumOff val="35000"/>
                  </a:schemeClr>
                </a:solidFill>
                <a:latin typeface="Microsoft Uighur" panose="02000000000000000000" pitchFamily="2" charset="-78"/>
                <a:cs typeface="Microsoft Uighur" panose="02000000000000000000" pitchFamily="2" charset="-78"/>
              </a:rPr>
              <a:t>نحن على دراية بمسئوليتنا تجاه مجتمعنا المحلى والمجتمع الدولى لكى نكون مركزا </a:t>
            </a:r>
            <a:r>
              <a:rPr lang="ar-EG" sz="1700" dirty="0" smtClean="0">
                <a:solidFill>
                  <a:schemeClr val="tx1">
                    <a:lumMod val="65000"/>
                    <a:lumOff val="35000"/>
                  </a:schemeClr>
                </a:solidFill>
                <a:latin typeface="Microsoft Uighur" panose="02000000000000000000" pitchFamily="2" charset="-78"/>
                <a:cs typeface="Microsoft Uighur" panose="02000000000000000000" pitchFamily="2" charset="-78"/>
              </a:rPr>
              <a:t>رياديا.</a:t>
            </a:r>
            <a:endParaRPr lang="ar-EG" sz="1700" dirty="0">
              <a:solidFill>
                <a:schemeClr val="tx1">
                  <a:lumMod val="65000"/>
                  <a:lumOff val="35000"/>
                </a:schemeClr>
              </a:solidFill>
              <a:latin typeface="Microsoft Uighur" panose="02000000000000000000" pitchFamily="2" charset="-78"/>
              <a:cs typeface="Microsoft Uighur" panose="02000000000000000000" pitchFamily="2" charset="-78"/>
            </a:endParaRPr>
          </a:p>
          <a:p>
            <a:pPr marL="393700" indent="-285750" algn="r" rtl="1">
              <a:buFont typeface="Arial" panose="020B0604020202020204" pitchFamily="34" charset="0"/>
              <a:buChar char="•"/>
            </a:pPr>
            <a:r>
              <a:rPr lang="ar-EG" sz="1700" b="1" dirty="0">
                <a:solidFill>
                  <a:schemeClr val="tx1">
                    <a:lumMod val="65000"/>
                    <a:lumOff val="35000"/>
                  </a:schemeClr>
                </a:solidFill>
                <a:latin typeface="Microsoft Uighur" panose="02000000000000000000" pitchFamily="2" charset="-78"/>
                <a:cs typeface="Microsoft Uighur" panose="02000000000000000000" pitchFamily="2" charset="-78"/>
              </a:rPr>
              <a:t>حب </a:t>
            </a:r>
            <a:r>
              <a:rPr lang="ar-EG" sz="1700" b="1" dirty="0" smtClean="0">
                <a:solidFill>
                  <a:schemeClr val="tx1">
                    <a:lumMod val="65000"/>
                    <a:lumOff val="35000"/>
                  </a:schemeClr>
                </a:solidFill>
                <a:latin typeface="Microsoft Uighur" panose="02000000000000000000" pitchFamily="2" charset="-78"/>
                <a:cs typeface="Microsoft Uighur" panose="02000000000000000000" pitchFamily="2" charset="-78"/>
              </a:rPr>
              <a:t>التفوق</a:t>
            </a:r>
            <a:r>
              <a:rPr lang="ar-EG" sz="1700" b="1" dirty="0">
                <a:solidFill>
                  <a:schemeClr val="tx1">
                    <a:lumMod val="65000"/>
                    <a:lumOff val="35000"/>
                  </a:schemeClr>
                </a:solidFill>
                <a:latin typeface="Microsoft Uighur" panose="02000000000000000000" pitchFamily="2" charset="-78"/>
                <a:cs typeface="Microsoft Uighur" panose="02000000000000000000" pitchFamily="2" charset="-78"/>
              </a:rPr>
              <a:t>- </a:t>
            </a:r>
            <a:r>
              <a:rPr lang="ar-EG" sz="1700" b="1" dirty="0" smtClean="0">
                <a:solidFill>
                  <a:schemeClr val="tx1">
                    <a:lumMod val="65000"/>
                    <a:lumOff val="35000"/>
                  </a:schemeClr>
                </a:solidFill>
                <a:latin typeface="Microsoft Uighur" panose="02000000000000000000" pitchFamily="2" charset="-78"/>
                <a:cs typeface="Microsoft Uighur" panose="02000000000000000000" pitchFamily="2" charset="-78"/>
              </a:rPr>
              <a:t> </a:t>
            </a:r>
            <a:r>
              <a:rPr lang="ar-EG" sz="1700" dirty="0">
                <a:solidFill>
                  <a:schemeClr val="tx1">
                    <a:lumMod val="65000"/>
                    <a:lumOff val="35000"/>
                  </a:schemeClr>
                </a:solidFill>
                <a:latin typeface="Microsoft Uighur" panose="02000000000000000000" pitchFamily="2" charset="-78"/>
                <a:cs typeface="Microsoft Uighur" panose="02000000000000000000" pitchFamily="2" charset="-78"/>
              </a:rPr>
              <a:t>لنكون الافضل فى كل ما نقوله </a:t>
            </a:r>
            <a:r>
              <a:rPr lang="ar-EG" sz="1700" dirty="0" smtClean="0">
                <a:solidFill>
                  <a:schemeClr val="tx1">
                    <a:lumMod val="65000"/>
                    <a:lumOff val="35000"/>
                  </a:schemeClr>
                </a:solidFill>
                <a:latin typeface="Microsoft Uighur" panose="02000000000000000000" pitchFamily="2" charset="-78"/>
                <a:cs typeface="Microsoft Uighur" panose="02000000000000000000" pitchFamily="2" charset="-78"/>
              </a:rPr>
              <a:t>ونفعله.</a:t>
            </a:r>
          </a:p>
        </p:txBody>
      </p:sp>
      <p:sp>
        <p:nvSpPr>
          <p:cNvPr id="9" name="Rectangle 8"/>
          <p:cNvSpPr/>
          <p:nvPr/>
        </p:nvSpPr>
        <p:spPr>
          <a:xfrm>
            <a:off x="5791716" y="108738"/>
            <a:ext cx="936475" cy="461665"/>
          </a:xfrm>
          <a:prstGeom prst="rect">
            <a:avLst/>
          </a:prstGeom>
        </p:spPr>
        <p:txBody>
          <a:bodyPr wrap="none">
            <a:spAutoFit/>
          </a:bodyPr>
          <a:lstStyle/>
          <a:p>
            <a:pPr algn="r"/>
            <a:r>
              <a:rPr lang="ar-EG" sz="2400" b="1" dirty="0" smtClean="0">
                <a:solidFill>
                  <a:schemeClr val="tx1">
                    <a:lumMod val="65000"/>
                    <a:lumOff val="3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رؤيتنا</a:t>
            </a:r>
            <a:endParaRPr lang="en-US" sz="2400" b="1" dirty="0">
              <a:ln>
                <a:solidFill>
                  <a:schemeClr val="tx1">
                    <a:lumMod val="65000"/>
                    <a:lumOff val="35000"/>
                  </a:schemeClr>
                </a:solidFill>
              </a:ln>
              <a:solidFill>
                <a:schemeClr val="tx1">
                  <a:lumMod val="65000"/>
                  <a:lumOff val="3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5" name="Round Diagonal Corner Rectangle 4"/>
          <p:cNvSpPr/>
          <p:nvPr/>
        </p:nvSpPr>
        <p:spPr>
          <a:xfrm>
            <a:off x="3687089" y="605343"/>
            <a:ext cx="2969910" cy="1562383"/>
          </a:xfrm>
          <a:prstGeom prst="round2DiagRect">
            <a:avLst>
              <a:gd name="adj1" fmla="val 23817"/>
              <a:gd name="adj2" fmla="val 0"/>
            </a:avLst>
          </a:prstGeom>
          <a:solidFill>
            <a:schemeClr val="bg1">
              <a:lumMod val="65000"/>
            </a:schemeClr>
          </a:solidFill>
          <a:ln w="76200">
            <a:noFill/>
          </a:ln>
        </p:spPr>
        <p:txBody>
          <a:bodyPr wrap="square" lIns="0" rIns="0" anchor="ctr" anchorCtr="1">
            <a:noAutofit/>
          </a:bodyPr>
          <a:lstStyle/>
          <a:p>
            <a:pPr algn="ctr" fontAlgn="base"/>
            <a:r>
              <a:rPr lang="ar-EG" sz="2800" b="1" dirty="0">
                <a:solidFill>
                  <a:schemeClr val="bg1"/>
                </a:solidFill>
                <a:effectLst>
                  <a:outerShdw blurRad="38100" dist="38100" dir="2700000" algn="tl">
                    <a:srgbClr val="000000">
                      <a:alpha val="43137"/>
                    </a:srgbClr>
                  </a:outerShdw>
                </a:effectLst>
                <a:latin typeface="Microsoft Uighur" panose="02000000000000000000" pitchFamily="2" charset="-78"/>
                <a:cs typeface="Microsoft Uighur" panose="02000000000000000000" pitchFamily="2" charset="-78"/>
              </a:rPr>
              <a:t>أن نتفرد عالميا كنموذج  للتغيير نحو طفولة</a:t>
            </a:r>
            <a:endParaRPr lang="en-US" sz="2800" b="1" dirty="0">
              <a:solidFill>
                <a:schemeClr val="bg1"/>
              </a:solidFill>
              <a:effectLst>
                <a:outerShdw blurRad="38100" dist="38100" dir="2700000" algn="tl">
                  <a:srgbClr val="000000">
                    <a:alpha val="43137"/>
                  </a:srgbClr>
                </a:outerShdw>
              </a:effectLst>
              <a:latin typeface="Microsoft Uighur" panose="02000000000000000000" pitchFamily="2" charset="-78"/>
              <a:cs typeface="Microsoft Uighur" panose="02000000000000000000" pitchFamily="2" charset="-78"/>
            </a:endParaRPr>
          </a:p>
          <a:p>
            <a:pPr algn="ctr" fontAlgn="base"/>
            <a:r>
              <a:rPr lang="ar-EG" sz="2800" b="1" dirty="0">
                <a:solidFill>
                  <a:schemeClr val="bg1"/>
                </a:solidFill>
                <a:effectLst>
                  <a:outerShdw blurRad="38100" dist="38100" dir="2700000" algn="tl">
                    <a:srgbClr val="000000">
                      <a:alpha val="43137"/>
                    </a:srgbClr>
                  </a:outerShdw>
                </a:effectLst>
                <a:latin typeface="Microsoft Uighur" panose="02000000000000000000" pitchFamily="2" charset="-78"/>
                <a:cs typeface="Microsoft Uighur" panose="02000000000000000000" pitchFamily="2" charset="-78"/>
              </a:rPr>
              <a:t> بلا سرطان</a:t>
            </a:r>
          </a:p>
        </p:txBody>
      </p:sp>
      <p:sp>
        <p:nvSpPr>
          <p:cNvPr id="10" name="Round Diagonal Corner Rectangle 9"/>
          <p:cNvSpPr/>
          <p:nvPr/>
        </p:nvSpPr>
        <p:spPr>
          <a:xfrm>
            <a:off x="494537" y="605343"/>
            <a:ext cx="2969910" cy="1562383"/>
          </a:xfrm>
          <a:prstGeom prst="round2DiagRect">
            <a:avLst>
              <a:gd name="adj1" fmla="val 23817"/>
              <a:gd name="adj2" fmla="val 0"/>
            </a:avLst>
          </a:prstGeom>
          <a:solidFill>
            <a:schemeClr val="tx1">
              <a:lumMod val="65000"/>
              <a:lumOff val="35000"/>
            </a:schemeClr>
          </a:solidFill>
          <a:ln w="76200">
            <a:noFill/>
          </a:ln>
        </p:spPr>
        <p:txBody>
          <a:bodyPr wrap="square" lIns="0" rIns="0" anchor="ctr" anchorCtr="1">
            <a:noAutofit/>
          </a:bodyPr>
          <a:lstStyle/>
          <a:p>
            <a:pPr algn="ctr" fontAlgn="base">
              <a:lnSpc>
                <a:spcPts val="1800"/>
              </a:lnSpc>
            </a:pPr>
            <a:r>
              <a:rPr lang="ar-EG" b="1" dirty="0">
                <a:solidFill>
                  <a:schemeClr val="bg1"/>
                </a:solidFill>
                <a:latin typeface="Microsoft Uighur" panose="02000000000000000000" pitchFamily="2" charset="-78"/>
                <a:cs typeface="Microsoft Uighur" panose="02000000000000000000" pitchFamily="2" charset="-78"/>
              </a:rPr>
              <a:t>بناء مؤسسة لديها القدرة على الإستمرار والتطور والنمو لعلاج السرطان والوقاية منه من خلال البحث العلمي والتعليم المتطور و جودة الرعاية الصحية تقدم بعدالة ورفق لرفع معاناة الأطفال مرضى السرطان وأسرهم بالمجان</a:t>
            </a:r>
          </a:p>
        </p:txBody>
      </p:sp>
      <p:sp>
        <p:nvSpPr>
          <p:cNvPr id="12" name="Rectangle 11"/>
          <p:cNvSpPr/>
          <p:nvPr/>
        </p:nvSpPr>
        <p:spPr>
          <a:xfrm>
            <a:off x="2077222" y="108738"/>
            <a:ext cx="1215397" cy="461665"/>
          </a:xfrm>
          <a:prstGeom prst="rect">
            <a:avLst/>
          </a:prstGeom>
        </p:spPr>
        <p:txBody>
          <a:bodyPr wrap="none">
            <a:spAutoFit/>
          </a:bodyPr>
          <a:lstStyle/>
          <a:p>
            <a:r>
              <a:rPr lang="ar-EG" sz="2400" b="1" dirty="0" smtClean="0">
                <a:solidFill>
                  <a:schemeClr val="tx1">
                    <a:lumMod val="65000"/>
                    <a:lumOff val="3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رسالتنا</a:t>
            </a:r>
            <a:endParaRPr lang="en-US" sz="2400" b="1" dirty="0">
              <a:ln>
                <a:solidFill>
                  <a:schemeClr val="tx1">
                    <a:lumMod val="65000"/>
                    <a:lumOff val="35000"/>
                  </a:schemeClr>
                </a:solidFill>
              </a:ln>
              <a:solidFill>
                <a:schemeClr val="tx1">
                  <a:lumMod val="65000"/>
                  <a:lumOff val="3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13" name="Rectangle 12"/>
          <p:cNvSpPr/>
          <p:nvPr/>
        </p:nvSpPr>
        <p:spPr>
          <a:xfrm>
            <a:off x="5760600" y="2227757"/>
            <a:ext cx="896399" cy="461665"/>
          </a:xfrm>
          <a:prstGeom prst="rect">
            <a:avLst/>
          </a:prstGeom>
        </p:spPr>
        <p:txBody>
          <a:bodyPr wrap="none">
            <a:spAutoFit/>
          </a:bodyPr>
          <a:lstStyle/>
          <a:p>
            <a:r>
              <a:rPr lang="ar-EG" sz="2400" b="1" dirty="0" smtClean="0">
                <a:solidFill>
                  <a:schemeClr val="tx1">
                    <a:lumMod val="65000"/>
                    <a:lumOff val="3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قيمنا</a:t>
            </a:r>
            <a:endParaRPr lang="en-US" sz="2400" b="1" dirty="0">
              <a:ln>
                <a:solidFill>
                  <a:schemeClr val="tx1">
                    <a:lumMod val="65000"/>
                    <a:lumOff val="35000"/>
                  </a:schemeClr>
                </a:solidFill>
              </a:ln>
              <a:solidFill>
                <a:schemeClr val="tx1">
                  <a:lumMod val="65000"/>
                  <a:lumOff val="3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968365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grpSp>
        <p:nvGrpSpPr>
          <p:cNvPr id="2" name="Group 1"/>
          <p:cNvGrpSpPr/>
          <p:nvPr/>
        </p:nvGrpSpPr>
        <p:grpSpPr>
          <a:xfrm>
            <a:off x="330060" y="207926"/>
            <a:ext cx="3220882" cy="6746918"/>
            <a:chOff x="3745487" y="212277"/>
            <a:chExt cx="3220882" cy="6746918"/>
          </a:xfrm>
        </p:grpSpPr>
        <p:sp>
          <p:nvSpPr>
            <p:cNvPr id="13" name="Round Diagonal Corner Rectangle 12"/>
            <p:cNvSpPr/>
            <p:nvPr/>
          </p:nvSpPr>
          <p:spPr>
            <a:xfrm>
              <a:off x="3745487" y="257534"/>
              <a:ext cx="3180829" cy="6701661"/>
            </a:xfrm>
            <a:prstGeom prst="round2DiagRect">
              <a:avLst/>
            </a:prstGeom>
            <a:solidFill>
              <a:schemeClr val="accent2">
                <a:lumMod val="75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 Diagonal Corner Rectangle 17"/>
            <p:cNvSpPr/>
            <p:nvPr/>
          </p:nvSpPr>
          <p:spPr>
            <a:xfrm>
              <a:off x="4025481" y="477457"/>
              <a:ext cx="1209124" cy="1209124"/>
            </a:xfrm>
            <a:prstGeom prst="round2DiagRect">
              <a:avLst/>
            </a:prstGeom>
            <a:solidFill>
              <a:srgbClr val="ED8137"/>
            </a:solidFill>
            <a:ln w="762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3770838" y="1833706"/>
              <a:ext cx="3115158" cy="923330"/>
            </a:xfrm>
            <a:prstGeom prst="rect">
              <a:avLst/>
            </a:prstGeom>
          </p:spPr>
          <p:txBody>
            <a:bodyPr wrap="square">
              <a:spAutoFit/>
            </a:bodyPr>
            <a:lstStyle/>
            <a:p>
              <a:pPr algn="ctr"/>
              <a:r>
                <a:rPr lang="ar-EG" b="1" dirty="0">
                  <a:solidFill>
                    <a:schemeClr val="bg1"/>
                  </a:solidFill>
                  <a:latin typeface="Microsoft Uighur" panose="02000000000000000000" pitchFamily="2" charset="-78"/>
                  <a:cs typeface="Microsoft Uighur" panose="02000000000000000000" pitchFamily="2" charset="-78"/>
                </a:rPr>
                <a:t>نبني قدرات كوادر العمل لنلبي ليس فقط إحتياجات مستشفى 57357 وتوسعاتها المستقبلية ولكن أيضا مؤسسات الرعاية الصحية في مصر والمنطقة</a:t>
              </a:r>
              <a:endParaRPr lang="en-US" b="1" dirty="0">
                <a:solidFill>
                  <a:schemeClr val="bg1"/>
                </a:solidFill>
                <a:latin typeface="Microsoft Uighur" panose="02000000000000000000" pitchFamily="2" charset="-78"/>
                <a:cs typeface="Microsoft Uighur" panose="02000000000000000000" pitchFamily="2" charset="-78"/>
              </a:endParaRPr>
            </a:p>
          </p:txBody>
        </p:sp>
        <p:sp>
          <p:nvSpPr>
            <p:cNvPr id="20" name="Rectangle 19"/>
            <p:cNvSpPr/>
            <p:nvPr/>
          </p:nvSpPr>
          <p:spPr>
            <a:xfrm>
              <a:off x="5282931" y="1038802"/>
              <a:ext cx="1603065" cy="646331"/>
            </a:xfrm>
            <a:prstGeom prst="rect">
              <a:avLst/>
            </a:prstGeom>
          </p:spPr>
          <p:txBody>
            <a:bodyPr wrap="square">
              <a:spAutoFit/>
            </a:bodyPr>
            <a:lstStyle/>
            <a:p>
              <a:r>
                <a:rPr lang="ar-EG" dirty="0">
                  <a:ln>
                    <a:solidFill>
                      <a:schemeClr val="bg1"/>
                    </a:solidFill>
                  </a:ln>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بناء قدرات كوادر العمل</a:t>
              </a:r>
              <a:endParaRPr lang="en-US" dirty="0">
                <a:ln>
                  <a:solidFill>
                    <a:schemeClr val="bg1"/>
                  </a:solidFill>
                </a:ln>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pic>
          <p:nvPicPr>
            <p:cNvPr id="31" name="Picture 30"/>
            <p:cNvPicPr>
              <a:picLocks noChangeAspect="1"/>
            </p:cNvPicPr>
            <p:nvPr/>
          </p:nvPicPr>
          <p:blipFill>
            <a:blip r:embed="rId2"/>
            <a:stretch>
              <a:fillRect/>
            </a:stretch>
          </p:blipFill>
          <p:spPr>
            <a:xfrm>
              <a:off x="4185330" y="667988"/>
              <a:ext cx="889425" cy="900543"/>
            </a:xfrm>
            <a:prstGeom prst="rect">
              <a:avLst/>
            </a:prstGeom>
            <a:effectLst>
              <a:outerShdw blurRad="63500" sx="102000" sy="102000" algn="ctr" rotWithShape="0">
                <a:prstClr val="black">
                  <a:alpha val="40000"/>
                </a:prstClr>
              </a:outerShdw>
            </a:effectLst>
          </p:spPr>
        </p:pic>
        <p:sp>
          <p:nvSpPr>
            <p:cNvPr id="34" name="5-Point Star 20"/>
            <p:cNvSpPr/>
            <p:nvPr/>
          </p:nvSpPr>
          <p:spPr>
            <a:xfrm>
              <a:off x="6504814" y="212277"/>
              <a:ext cx="461555" cy="461555"/>
            </a:xfrm>
            <a:prstGeom prst="ellipse">
              <a:avLst/>
            </a:prstGeom>
            <a:solidFill>
              <a:schemeClr val="bg1"/>
            </a:solidFill>
            <a:ln w="76200">
              <a:solidFill>
                <a:srgbClr val="C55A11"/>
              </a:solidFill>
            </a:ln>
            <a:effectLst/>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nchorCtr="1"/>
            <a:lstStyle/>
            <a:p>
              <a:pPr algn="ctr"/>
              <a:r>
                <a:rPr lang="ar-EG" sz="2000" b="1" dirty="0" smtClean="0">
                  <a:ln>
                    <a:solidFill>
                      <a:srgbClr val="C55A11"/>
                    </a:solidFill>
                  </a:ln>
                  <a:solidFill>
                    <a:srgbClr val="C55A11"/>
                  </a:solidFill>
                  <a:latin typeface="Bradley Hand ITC" panose="03070402050302030203" pitchFamily="66" charset="0"/>
                </a:rPr>
                <a:t>8</a:t>
              </a:r>
              <a:endParaRPr lang="en-US" sz="2000" b="1" dirty="0">
                <a:ln>
                  <a:solidFill>
                    <a:srgbClr val="C55A11"/>
                  </a:solidFill>
                </a:ln>
                <a:solidFill>
                  <a:srgbClr val="C55A11"/>
                </a:solidFill>
                <a:latin typeface="Bradley Hand ITC" panose="03070402050302030203" pitchFamily="66" charset="0"/>
              </a:endParaRPr>
            </a:p>
          </p:txBody>
        </p:sp>
        <p:sp>
          <p:nvSpPr>
            <p:cNvPr id="36" name="Rounded Rectangle 35"/>
            <p:cNvSpPr/>
            <p:nvPr/>
          </p:nvSpPr>
          <p:spPr>
            <a:xfrm>
              <a:off x="4010834" y="2905609"/>
              <a:ext cx="2661334" cy="374571"/>
            </a:xfrm>
            <a:prstGeom prst="roundRect">
              <a:avLst>
                <a:gd name="adj" fmla="val 50000"/>
              </a:avLst>
            </a:prstGeom>
            <a:solidFill>
              <a:srgbClr val="ED8137"/>
            </a:solidFill>
            <a:ln w="38100">
              <a:solidFill>
                <a:schemeClr val="bg1"/>
              </a:solidFill>
            </a:ln>
          </p:spPr>
          <p:txBody>
            <a:bodyPr wrap="square" tIns="91440" anchor="ctr" anchorCtr="1">
              <a:noAutofit/>
            </a:bodyPr>
            <a:lstStyle/>
            <a:p>
              <a:pPr algn="ctr"/>
              <a:r>
                <a:rPr lang="ar-EG" sz="1600" b="1" dirty="0">
                  <a:ln>
                    <a:solidFill>
                      <a:schemeClr val="bg1"/>
                    </a:solidFill>
                  </a:ln>
                  <a:solidFill>
                    <a:schemeClr val="bg1"/>
                  </a:solidFill>
                  <a:effectLst>
                    <a:outerShdw blurRad="38100" dist="38100" dir="2700000" algn="tl">
                      <a:srgbClr val="000000">
                        <a:alpha val="43137"/>
                      </a:srgbClr>
                    </a:outerShdw>
                  </a:effectLst>
                  <a:latin typeface="Bradley Hand ITC" panose="03070402050302030203" pitchFamily="66" charset="0"/>
                </a:rPr>
                <a:t>مؤشرات الأداء الإستراتيجية </a:t>
              </a:r>
              <a:endParaRPr lang="en-US" sz="1600" b="1" dirty="0">
                <a:ln>
                  <a:solidFill>
                    <a:schemeClr val="bg1"/>
                  </a:solidFill>
                </a:ln>
                <a:solidFill>
                  <a:schemeClr val="bg1"/>
                </a:solidFill>
                <a:effectLst>
                  <a:outerShdw blurRad="38100" dist="38100" dir="2700000" algn="tl">
                    <a:srgbClr val="000000">
                      <a:alpha val="43137"/>
                    </a:srgbClr>
                  </a:outerShdw>
                </a:effectLst>
                <a:latin typeface="Bradley Hand ITC" panose="03070402050302030203" pitchFamily="66" charset="0"/>
              </a:endParaRPr>
            </a:p>
          </p:txBody>
        </p:sp>
      </p:grpSp>
      <p:grpSp>
        <p:nvGrpSpPr>
          <p:cNvPr id="24" name="Group 23"/>
          <p:cNvGrpSpPr/>
          <p:nvPr/>
        </p:nvGrpSpPr>
        <p:grpSpPr>
          <a:xfrm>
            <a:off x="3712360" y="205940"/>
            <a:ext cx="3247081" cy="6748904"/>
            <a:chOff x="314615" y="210291"/>
            <a:chExt cx="3247081" cy="6748904"/>
          </a:xfrm>
        </p:grpSpPr>
        <p:sp>
          <p:nvSpPr>
            <p:cNvPr id="25" name="Round Diagonal Corner Rectangle 24"/>
            <p:cNvSpPr/>
            <p:nvPr/>
          </p:nvSpPr>
          <p:spPr>
            <a:xfrm>
              <a:off x="314615" y="257534"/>
              <a:ext cx="3180829" cy="6701661"/>
            </a:xfrm>
            <a:prstGeom prst="round2DiagRect">
              <a:avLst/>
            </a:prstGeom>
            <a:solidFill>
              <a:srgbClr val="53A3D5"/>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ound Diagonal Corner Rectangle 27"/>
            <p:cNvSpPr/>
            <p:nvPr/>
          </p:nvSpPr>
          <p:spPr>
            <a:xfrm>
              <a:off x="622649" y="477457"/>
              <a:ext cx="1209124" cy="1209124"/>
            </a:xfrm>
            <a:prstGeom prst="round2DiagRect">
              <a:avLst/>
            </a:prstGeom>
            <a:solidFill>
              <a:srgbClr val="86BFE2"/>
            </a:solidFill>
            <a:ln w="762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617849" y="1826200"/>
              <a:ext cx="2549021" cy="923330"/>
            </a:xfrm>
            <a:prstGeom prst="rect">
              <a:avLst/>
            </a:prstGeom>
          </p:spPr>
          <p:txBody>
            <a:bodyPr wrap="square">
              <a:spAutoFit/>
            </a:bodyPr>
            <a:lstStyle/>
            <a:p>
              <a:pPr algn="ctr"/>
              <a:r>
                <a:rPr lang="ar-EG" b="1" dirty="0">
                  <a:solidFill>
                    <a:schemeClr val="bg1"/>
                  </a:solidFill>
                  <a:latin typeface="Microsoft Uighur" panose="02000000000000000000" pitchFamily="2" charset="-78"/>
                  <a:cs typeface="Microsoft Uighur" panose="02000000000000000000" pitchFamily="2" charset="-78"/>
                </a:rPr>
                <a:t>نعمل على رفع مستويات الوعي والمشاركة المجتمعية للعمل على الوقاية من السرطان والكشف المبكر عنه وإدارته</a:t>
              </a:r>
              <a:endParaRPr lang="en-US" b="1" dirty="0">
                <a:solidFill>
                  <a:schemeClr val="bg1"/>
                </a:solidFill>
                <a:latin typeface="Microsoft Uighur" panose="02000000000000000000" pitchFamily="2" charset="-78"/>
                <a:cs typeface="Microsoft Uighur" panose="02000000000000000000" pitchFamily="2" charset="-78"/>
              </a:endParaRPr>
            </a:p>
          </p:txBody>
        </p:sp>
        <p:pic>
          <p:nvPicPr>
            <p:cNvPr id="30" name="Picture 14" descr="http://www.tss-stl.org/SiteAssets/become-involved/adv_mktg_icon_1.png"/>
            <p:cNvPicPr>
              <a:picLocks noChangeAspect="1" noChangeArrowheads="1"/>
            </p:cNvPicPr>
            <p:nvPr/>
          </p:nvPicPr>
          <p:blipFill rotWithShape="1">
            <a:blip r:embed="rId3" cstate="print">
              <a:biLevel thresh="50000"/>
              <a:extLst>
                <a:ext uri="{28A0092B-C50C-407E-A947-70E740481C1C}">
                  <a14:useLocalDpi xmlns:a14="http://schemas.microsoft.com/office/drawing/2010/main" val="0"/>
                </a:ext>
              </a:extLst>
            </a:blip>
            <a:srcRect l="15962" r="13078" b="6131"/>
            <a:stretch/>
          </p:blipFill>
          <p:spPr bwMode="auto">
            <a:xfrm>
              <a:off x="862730" y="623642"/>
              <a:ext cx="728962" cy="916753"/>
            </a:xfrm>
            <a:prstGeom prst="round2DiagRect">
              <a:avLst/>
            </a:prstGeom>
            <a:noFill/>
            <a:effectLst>
              <a:outerShdw blurRad="63500" sx="102000" sy="102000" algn="ctr"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35" name="Rectangle 34"/>
            <p:cNvSpPr/>
            <p:nvPr/>
          </p:nvSpPr>
          <p:spPr>
            <a:xfrm>
              <a:off x="1872503" y="763251"/>
              <a:ext cx="1656067" cy="923330"/>
            </a:xfrm>
            <a:prstGeom prst="rect">
              <a:avLst/>
            </a:prstGeom>
          </p:spPr>
          <p:txBody>
            <a:bodyPr wrap="square">
              <a:spAutoFit/>
            </a:bodyPr>
            <a:lstStyle/>
            <a:p>
              <a:r>
                <a:rPr lang="ar-EG" dirty="0">
                  <a:ln>
                    <a:solidFill>
                      <a:schemeClr val="bg1"/>
                    </a:solidFill>
                  </a:ln>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المشاركة المجتمعية والتوعية</a:t>
              </a:r>
              <a:endParaRPr lang="en-US" dirty="0">
                <a:ln>
                  <a:solidFill>
                    <a:schemeClr val="bg1"/>
                  </a:solidFill>
                </a:ln>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8" name="5-Point Star 20"/>
            <p:cNvSpPr/>
            <p:nvPr/>
          </p:nvSpPr>
          <p:spPr>
            <a:xfrm>
              <a:off x="3100141" y="210291"/>
              <a:ext cx="461555" cy="461555"/>
            </a:xfrm>
            <a:prstGeom prst="ellipse">
              <a:avLst/>
            </a:prstGeom>
            <a:solidFill>
              <a:schemeClr val="bg1"/>
            </a:solidFill>
            <a:ln w="76200">
              <a:solidFill>
                <a:srgbClr val="53A3D5"/>
              </a:solidFill>
            </a:ln>
            <a:effectLst/>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nchorCtr="1"/>
            <a:lstStyle/>
            <a:p>
              <a:pPr algn="ctr"/>
              <a:r>
                <a:rPr lang="ar-EG" sz="2000" b="1" dirty="0">
                  <a:ln>
                    <a:solidFill>
                      <a:srgbClr val="53A3D5"/>
                    </a:solidFill>
                  </a:ln>
                  <a:solidFill>
                    <a:srgbClr val="53A3D5"/>
                  </a:solidFill>
                  <a:latin typeface="Bradley Hand ITC" panose="03070402050302030203" pitchFamily="66" charset="0"/>
                </a:rPr>
                <a:t>7</a:t>
              </a:r>
              <a:endParaRPr lang="en-US" sz="2000" b="1" dirty="0">
                <a:ln>
                  <a:solidFill>
                    <a:srgbClr val="53A3D5"/>
                  </a:solidFill>
                </a:ln>
                <a:solidFill>
                  <a:srgbClr val="53A3D5"/>
                </a:solidFill>
                <a:latin typeface="Bradley Hand ITC" panose="03070402050302030203" pitchFamily="66" charset="0"/>
              </a:endParaRPr>
            </a:p>
          </p:txBody>
        </p:sp>
        <p:sp>
          <p:nvSpPr>
            <p:cNvPr id="39" name="Rounded Rectangle 38"/>
            <p:cNvSpPr/>
            <p:nvPr/>
          </p:nvSpPr>
          <p:spPr>
            <a:xfrm>
              <a:off x="559362" y="2905608"/>
              <a:ext cx="2661334" cy="374571"/>
            </a:xfrm>
            <a:prstGeom prst="roundRect">
              <a:avLst>
                <a:gd name="adj" fmla="val 50000"/>
              </a:avLst>
            </a:prstGeom>
            <a:solidFill>
              <a:srgbClr val="86BFE2"/>
            </a:solidFill>
            <a:ln w="38100">
              <a:solidFill>
                <a:schemeClr val="bg1"/>
              </a:solidFill>
            </a:ln>
          </p:spPr>
          <p:txBody>
            <a:bodyPr wrap="square" tIns="91440" anchor="ctr" anchorCtr="1">
              <a:noAutofit/>
            </a:bodyPr>
            <a:lstStyle/>
            <a:p>
              <a:pPr algn="ctr"/>
              <a:r>
                <a:rPr lang="ar-EG" sz="1600" b="1" dirty="0">
                  <a:ln>
                    <a:solidFill>
                      <a:schemeClr val="bg1"/>
                    </a:solidFill>
                  </a:ln>
                  <a:solidFill>
                    <a:schemeClr val="bg1"/>
                  </a:solidFill>
                  <a:effectLst>
                    <a:outerShdw blurRad="38100" dist="38100" dir="2700000" algn="tl">
                      <a:srgbClr val="000000">
                        <a:alpha val="43137"/>
                      </a:srgbClr>
                    </a:outerShdw>
                  </a:effectLst>
                  <a:latin typeface="Bradley Hand ITC" panose="03070402050302030203" pitchFamily="66" charset="0"/>
                </a:rPr>
                <a:t>مؤشرات الأداء الإستراتيجية </a:t>
              </a:r>
              <a:endParaRPr lang="en-US" sz="1600" b="1" dirty="0">
                <a:ln>
                  <a:solidFill>
                    <a:schemeClr val="bg1"/>
                  </a:solidFill>
                </a:ln>
                <a:solidFill>
                  <a:schemeClr val="bg1"/>
                </a:solidFill>
                <a:effectLst>
                  <a:outerShdw blurRad="38100" dist="38100" dir="2700000" algn="tl">
                    <a:srgbClr val="000000">
                      <a:alpha val="43137"/>
                    </a:srgbClr>
                  </a:outerShdw>
                </a:effectLst>
                <a:latin typeface="Bradley Hand ITC" panose="03070402050302030203" pitchFamily="66" charset="0"/>
              </a:endParaRPr>
            </a:p>
          </p:txBody>
        </p:sp>
      </p:grpSp>
      <p:graphicFrame>
        <p:nvGraphicFramePr>
          <p:cNvPr id="40" name="Content Placeholder 5"/>
          <p:cNvGraphicFramePr>
            <a:graphicFrameLocks/>
          </p:cNvGraphicFramePr>
          <p:nvPr>
            <p:extLst>
              <p:ext uri="{D42A27DB-BD31-4B8C-83A1-F6EECF244321}">
                <p14:modId xmlns:p14="http://schemas.microsoft.com/office/powerpoint/2010/main" val="923744221"/>
              </p:ext>
            </p:extLst>
          </p:nvPr>
        </p:nvGraphicFramePr>
        <p:xfrm>
          <a:off x="463766" y="3651378"/>
          <a:ext cx="2864534" cy="2727845"/>
        </p:xfrm>
        <a:graphic>
          <a:graphicData uri="http://schemas.openxmlformats.org/drawingml/2006/table">
            <a:tbl>
              <a:tblPr firstRow="1" bandRow="1">
                <a:tableStyleId>{5C22544A-7EE6-4342-B048-85BDC9FD1C3A}</a:tableStyleId>
              </a:tblPr>
              <a:tblGrid>
                <a:gridCol w="479536">
                  <a:extLst>
                    <a:ext uri="{9D8B030D-6E8A-4147-A177-3AD203B41FA5}">
                      <a16:colId xmlns:a16="http://schemas.microsoft.com/office/drawing/2014/main" xmlns="" val="20000"/>
                    </a:ext>
                  </a:extLst>
                </a:gridCol>
                <a:gridCol w="492698">
                  <a:extLst>
                    <a:ext uri="{9D8B030D-6E8A-4147-A177-3AD203B41FA5}">
                      <a16:colId xmlns:a16="http://schemas.microsoft.com/office/drawing/2014/main" xmlns="" val="20001"/>
                    </a:ext>
                  </a:extLst>
                </a:gridCol>
                <a:gridCol w="1892300">
                  <a:extLst>
                    <a:ext uri="{9D8B030D-6E8A-4147-A177-3AD203B41FA5}">
                      <a16:colId xmlns:a16="http://schemas.microsoft.com/office/drawing/2014/main" xmlns="" val="20002"/>
                    </a:ext>
                  </a:extLst>
                </a:gridCol>
              </a:tblGrid>
              <a:tr h="0">
                <a:tc>
                  <a:txBody>
                    <a:bodyPr/>
                    <a:lstStyle/>
                    <a:p>
                      <a:pPr algn="ctr" rtl="1"/>
                      <a:r>
                        <a:rPr lang="ar-EG" sz="1050" dirty="0" smtClean="0">
                          <a:solidFill>
                            <a:schemeClr val="bg1"/>
                          </a:solidFill>
                        </a:rPr>
                        <a:t>المستهدف</a:t>
                      </a:r>
                      <a:endParaRPr lang="en-US" sz="1050" dirty="0">
                        <a:solidFill>
                          <a:schemeClr val="bg1"/>
                        </a:solidFill>
                      </a:endParaRPr>
                    </a:p>
                  </a:txBody>
                  <a:tcPr marL="0" marR="0" marT="35997" marB="35997" anchor="ctr" anchorCtr="1">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ar-EG" sz="1050" dirty="0" smtClean="0">
                          <a:solidFill>
                            <a:schemeClr val="bg1"/>
                          </a:solidFill>
                        </a:rPr>
                        <a:t>حالياً</a:t>
                      </a:r>
                      <a:endParaRPr lang="en-US" sz="1050" dirty="0">
                        <a:solidFill>
                          <a:schemeClr val="bg1"/>
                        </a:solidFill>
                      </a:endParaRPr>
                    </a:p>
                  </a:txBody>
                  <a:tcPr marL="0" marR="0" marT="35997" marB="35997" anchor="ctr" anchorCtr="1">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endParaRPr lang="en-US" sz="1100" dirty="0">
                        <a:solidFill>
                          <a:schemeClr val="bg1"/>
                        </a:solidFill>
                      </a:endParaRPr>
                    </a:p>
                  </a:txBody>
                  <a:tcPr marL="0" marR="0" marT="35997" marB="35997" anchor="ctr" anchorCtr="1">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608611">
                <a:tc>
                  <a:txBody>
                    <a:bodyPr/>
                    <a:lstStyle/>
                    <a:p>
                      <a:r>
                        <a:rPr lang="en-US" sz="1100" b="1" dirty="0" smtClean="0">
                          <a:solidFill>
                            <a:schemeClr val="bg1"/>
                          </a:solidFill>
                        </a:rPr>
                        <a:t>(*)</a:t>
                      </a:r>
                      <a:endParaRPr lang="en-US" sz="1100" b="1" dirty="0">
                        <a:solidFill>
                          <a:schemeClr val="bg1"/>
                        </a:solidFill>
                      </a:endParaRPr>
                    </a:p>
                  </a:txBody>
                  <a:tcPr marL="71993" marR="71993" marT="35997" marB="35997" anchor="ctr" anchorCtr="1">
                    <a:lnL w="12700" cmpd="sng">
                      <a:noFill/>
                    </a:lnL>
                    <a:lnR w="12700" cmpd="sng">
                      <a:noFill/>
                    </a:lnR>
                    <a:lnT w="28575" cap="flat" cmpd="sng" algn="ctr">
                      <a:solidFill>
                        <a:schemeClr val="bg1"/>
                      </a:solidFill>
                      <a:prstDash val="solid"/>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en-US" sz="1100" b="1" dirty="0" smtClean="0">
                          <a:solidFill>
                            <a:schemeClr val="bg1"/>
                          </a:solidFill>
                        </a:rPr>
                        <a:t>(*)</a:t>
                      </a:r>
                      <a:endParaRPr lang="en-US" sz="1100" b="0" dirty="0">
                        <a:solidFill>
                          <a:schemeClr val="bg1"/>
                        </a:solidFill>
                      </a:endParaRPr>
                    </a:p>
                  </a:txBody>
                  <a:tcPr marL="71993" marR="71993" marT="35997" marB="35997" anchor="ctr" anchorCtr="1">
                    <a:lnL w="12700" cmpd="sng">
                      <a:noFill/>
                    </a:lnL>
                    <a:lnR w="12700" cmpd="sng">
                      <a:noFill/>
                    </a:lnR>
                    <a:lnT w="28575" cap="flat" cmpd="sng" algn="ctr">
                      <a:solidFill>
                        <a:schemeClr val="bg1"/>
                      </a:solidFill>
                      <a:prstDash val="solid"/>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algn="r" defTabSz="914400" rtl="1" eaLnBrk="1" fontAlgn="ctr" latinLnBrk="0" hangingPunct="1"/>
                      <a:r>
                        <a:rPr lang="ar-EG" sz="1150" b="1" kern="1200" baseline="0" dirty="0" smtClean="0">
                          <a:solidFill>
                            <a:schemeClr val="bg1"/>
                          </a:solidFill>
                          <a:latin typeface="+mn-lt"/>
                          <a:ea typeface="+mn-ea"/>
                          <a:cs typeface="+mn-cs"/>
                        </a:rPr>
                        <a:t>1.8. معدل دوران التوظيف</a:t>
                      </a:r>
                      <a:endParaRPr lang="en-US" sz="1150" b="1" kern="1200" dirty="0">
                        <a:solidFill>
                          <a:schemeClr val="bg1"/>
                        </a:solidFill>
                        <a:latin typeface="+mn-lt"/>
                        <a:ea typeface="+mn-ea"/>
                        <a:cs typeface="+mn-cs"/>
                      </a:endParaRPr>
                    </a:p>
                  </a:txBody>
                  <a:tcPr marL="71993" marR="71993" marT="35997" marB="35997" anchor="ctr">
                    <a:lnL w="12700" cmpd="sng">
                      <a:noFill/>
                    </a:lnL>
                    <a:lnR w="12700" cmpd="sng">
                      <a:noFill/>
                    </a:lnR>
                    <a:lnT w="28575" cap="flat" cmpd="sng" algn="ctr">
                      <a:solidFill>
                        <a:schemeClr val="bg1"/>
                      </a:solidFill>
                      <a:prstDash val="solid"/>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600075">
                <a:tc>
                  <a:txBody>
                    <a:bodyPr/>
                    <a:lstStyle/>
                    <a:p>
                      <a:r>
                        <a:rPr lang="en-US" sz="1100" b="1" dirty="0" smtClean="0">
                          <a:solidFill>
                            <a:schemeClr val="bg1"/>
                          </a:solidFill>
                        </a:rPr>
                        <a:t>(*)</a:t>
                      </a:r>
                      <a:endParaRPr lang="en-US" sz="1100" b="1" dirty="0">
                        <a:solidFill>
                          <a:schemeClr val="bg1"/>
                        </a:solidFill>
                      </a:endParaRPr>
                    </a:p>
                  </a:txBody>
                  <a:tcPr marL="71993" marR="71993"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en-US" sz="1100" b="1" dirty="0" smtClean="0">
                          <a:solidFill>
                            <a:schemeClr val="bg1"/>
                          </a:solidFill>
                        </a:rPr>
                        <a:t>(*)</a:t>
                      </a:r>
                      <a:endParaRPr lang="en-US" sz="1100" b="0" dirty="0">
                        <a:solidFill>
                          <a:schemeClr val="bg1"/>
                        </a:solidFill>
                      </a:endParaRPr>
                    </a:p>
                  </a:txBody>
                  <a:tcPr marL="71993" marR="71993"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algn="r" defTabSz="914400" rtl="1" eaLnBrk="1" fontAlgn="ctr" latinLnBrk="0" hangingPunct="1"/>
                      <a:r>
                        <a:rPr lang="ar-EG" sz="1150" b="1" kern="1200" dirty="0" smtClean="0">
                          <a:solidFill>
                            <a:schemeClr val="bg1"/>
                          </a:solidFill>
                          <a:latin typeface="+mn-lt"/>
                          <a:ea typeface="+mn-ea"/>
                          <a:cs typeface="+mn-cs"/>
                        </a:rPr>
                        <a:t>2.8. مؤشر تنمية وتطوير الأفراد</a:t>
                      </a:r>
                    </a:p>
                  </a:txBody>
                  <a:tcPr marL="71993" marR="71993" marT="35997" marB="35997" anchor="ctr">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590550">
                <a:tc>
                  <a:txBody>
                    <a:bodyPr/>
                    <a:lstStyle/>
                    <a:p>
                      <a:r>
                        <a:rPr lang="en-US" sz="1100" b="1" dirty="0" smtClean="0">
                          <a:solidFill>
                            <a:schemeClr val="bg1"/>
                          </a:solidFill>
                        </a:rPr>
                        <a:t>(*)</a:t>
                      </a:r>
                      <a:endParaRPr lang="en-US" sz="1100" b="1" dirty="0">
                        <a:solidFill>
                          <a:schemeClr val="bg1"/>
                        </a:solidFill>
                      </a:endParaRPr>
                    </a:p>
                  </a:txBody>
                  <a:tcPr marL="71993" marR="71993"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en-US" sz="1100" b="1" dirty="0" smtClean="0">
                          <a:solidFill>
                            <a:schemeClr val="bg1"/>
                          </a:solidFill>
                        </a:rPr>
                        <a:t>(*)</a:t>
                      </a:r>
                      <a:endParaRPr lang="en-US" sz="1100" b="0" dirty="0">
                        <a:solidFill>
                          <a:schemeClr val="bg1"/>
                        </a:solidFill>
                      </a:endParaRPr>
                    </a:p>
                  </a:txBody>
                  <a:tcPr marL="71993" marR="71993"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algn="r" defTabSz="914400" rtl="1" eaLnBrk="1" fontAlgn="ctr" latinLnBrk="0" hangingPunct="1"/>
                      <a:r>
                        <a:rPr lang="ar-EG" sz="1150" b="1" kern="1200" dirty="0" smtClean="0">
                          <a:solidFill>
                            <a:schemeClr val="bg1"/>
                          </a:solidFill>
                          <a:latin typeface="+mn-lt"/>
                          <a:ea typeface="+mn-ea"/>
                          <a:cs typeface="+mn-cs"/>
                        </a:rPr>
                        <a:t>3.8. نسبة تلبية إحتياجات التوظيف للمستشفى وتوسعاتها </a:t>
                      </a:r>
                      <a:endParaRPr lang="en-US" sz="1150" b="1" kern="1200" dirty="0">
                        <a:solidFill>
                          <a:schemeClr val="bg1"/>
                        </a:solidFill>
                        <a:latin typeface="+mn-lt"/>
                        <a:ea typeface="+mn-ea"/>
                        <a:cs typeface="+mn-cs"/>
                      </a:endParaRPr>
                    </a:p>
                  </a:txBody>
                  <a:tcPr marL="71993" marR="71993" marT="35997" marB="35997" anchor="ctr">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688975">
                <a:tc>
                  <a:txBody>
                    <a:bodyPr/>
                    <a:lstStyle/>
                    <a:p>
                      <a:r>
                        <a:rPr lang="en-US" sz="1100" b="1" dirty="0" smtClean="0">
                          <a:solidFill>
                            <a:schemeClr val="bg1"/>
                          </a:solidFill>
                        </a:rPr>
                        <a:t>(*)</a:t>
                      </a:r>
                      <a:endParaRPr lang="en-US" sz="1100" b="1" dirty="0">
                        <a:solidFill>
                          <a:schemeClr val="bg1"/>
                        </a:solidFill>
                      </a:endParaRPr>
                    </a:p>
                  </a:txBody>
                  <a:tcPr marL="71993" marR="71993"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en-US" sz="1100" b="1" dirty="0" smtClean="0">
                          <a:solidFill>
                            <a:schemeClr val="bg1"/>
                          </a:solidFill>
                        </a:rPr>
                        <a:t>(*)</a:t>
                      </a:r>
                      <a:endParaRPr lang="en-US" sz="1100" b="0" dirty="0">
                        <a:solidFill>
                          <a:schemeClr val="bg1"/>
                        </a:solidFill>
                      </a:endParaRPr>
                    </a:p>
                  </a:txBody>
                  <a:tcPr marL="71993" marR="71993"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algn="r" defTabSz="914400" rtl="1" eaLnBrk="1" fontAlgn="ctr" latinLnBrk="0" hangingPunct="1"/>
                      <a:r>
                        <a:rPr lang="ar-EG" sz="1150" b="1" kern="1200" dirty="0" smtClean="0">
                          <a:solidFill>
                            <a:schemeClr val="bg1"/>
                          </a:solidFill>
                          <a:latin typeface="+mn-lt"/>
                          <a:ea typeface="+mn-ea"/>
                          <a:cs typeface="+mn-cs"/>
                        </a:rPr>
                        <a:t>4.8.</a:t>
                      </a:r>
                      <a:r>
                        <a:rPr lang="ar-EG" sz="1150" b="1" kern="1200" baseline="0" dirty="0" smtClean="0">
                          <a:solidFill>
                            <a:schemeClr val="bg1"/>
                          </a:solidFill>
                          <a:latin typeface="+mn-lt"/>
                          <a:ea typeface="+mn-ea"/>
                          <a:cs typeface="+mn-cs"/>
                        </a:rPr>
                        <a:t> عدد الأشخاص (غير العاملين) المشاركين ببرامج التعليم والتطوير المقدمة من المستشفي</a:t>
                      </a:r>
                      <a:endParaRPr lang="en-US" sz="1150" b="1" kern="1200" dirty="0">
                        <a:solidFill>
                          <a:schemeClr val="bg1"/>
                        </a:solidFill>
                        <a:latin typeface="+mn-lt"/>
                        <a:ea typeface="+mn-ea"/>
                        <a:cs typeface="+mn-cs"/>
                      </a:endParaRPr>
                    </a:p>
                  </a:txBody>
                  <a:tcPr marL="71993" marR="71993" marT="35997" marB="35997" anchor="ctr">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bl>
          </a:graphicData>
        </a:graphic>
      </p:graphicFrame>
      <p:graphicFrame>
        <p:nvGraphicFramePr>
          <p:cNvPr id="41" name="Content Placeholder 5"/>
          <p:cNvGraphicFramePr>
            <a:graphicFrameLocks/>
          </p:cNvGraphicFramePr>
          <p:nvPr>
            <p:extLst>
              <p:ext uri="{D42A27DB-BD31-4B8C-83A1-F6EECF244321}">
                <p14:modId xmlns:p14="http://schemas.microsoft.com/office/powerpoint/2010/main" val="359117025"/>
              </p:ext>
            </p:extLst>
          </p:nvPr>
        </p:nvGraphicFramePr>
        <p:xfrm>
          <a:off x="3854839" y="3656347"/>
          <a:ext cx="2864534" cy="2735069"/>
        </p:xfrm>
        <a:graphic>
          <a:graphicData uri="http://schemas.openxmlformats.org/drawingml/2006/table">
            <a:tbl>
              <a:tblPr firstRow="1" bandRow="1">
                <a:tableStyleId>{5C22544A-7EE6-4342-B048-85BDC9FD1C3A}</a:tableStyleId>
              </a:tblPr>
              <a:tblGrid>
                <a:gridCol w="526092">
                  <a:extLst>
                    <a:ext uri="{9D8B030D-6E8A-4147-A177-3AD203B41FA5}">
                      <a16:colId xmlns:a16="http://schemas.microsoft.com/office/drawing/2014/main" xmlns="" val="20000"/>
                    </a:ext>
                  </a:extLst>
                </a:gridCol>
                <a:gridCol w="559559">
                  <a:extLst>
                    <a:ext uri="{9D8B030D-6E8A-4147-A177-3AD203B41FA5}">
                      <a16:colId xmlns:a16="http://schemas.microsoft.com/office/drawing/2014/main" xmlns="" val="20001"/>
                    </a:ext>
                  </a:extLst>
                </a:gridCol>
                <a:gridCol w="1778883">
                  <a:extLst>
                    <a:ext uri="{9D8B030D-6E8A-4147-A177-3AD203B41FA5}">
                      <a16:colId xmlns:a16="http://schemas.microsoft.com/office/drawing/2014/main" xmlns="" val="20002"/>
                    </a:ext>
                  </a:extLst>
                </a:gridCol>
              </a:tblGrid>
              <a:tr h="0">
                <a:tc>
                  <a:txBody>
                    <a:bodyPr/>
                    <a:lstStyle/>
                    <a:p>
                      <a:pPr algn="ctr" rtl="1"/>
                      <a:r>
                        <a:rPr lang="ar-EG" sz="1050" dirty="0" smtClean="0">
                          <a:solidFill>
                            <a:schemeClr val="bg1"/>
                          </a:solidFill>
                        </a:rPr>
                        <a:t>المستهدف</a:t>
                      </a:r>
                      <a:endParaRPr lang="en-US" sz="1050" dirty="0">
                        <a:solidFill>
                          <a:schemeClr val="bg1"/>
                        </a:solidFill>
                      </a:endParaRPr>
                    </a:p>
                  </a:txBody>
                  <a:tcPr marL="0" marR="0" marT="35997" marB="35997" anchor="ctr" anchorCtr="1">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ar-EG" sz="1050" dirty="0" smtClean="0">
                          <a:solidFill>
                            <a:schemeClr val="bg1"/>
                          </a:solidFill>
                        </a:rPr>
                        <a:t>حالياً</a:t>
                      </a:r>
                      <a:endParaRPr lang="en-US" sz="1050" dirty="0">
                        <a:solidFill>
                          <a:schemeClr val="bg1"/>
                        </a:solidFill>
                      </a:endParaRPr>
                    </a:p>
                  </a:txBody>
                  <a:tcPr marL="0" marR="0" marT="35997" marB="35997" anchor="ctr" anchorCtr="1">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endParaRPr lang="en-US" sz="1100" dirty="0">
                        <a:solidFill>
                          <a:schemeClr val="bg1"/>
                        </a:solidFill>
                      </a:endParaRPr>
                    </a:p>
                  </a:txBody>
                  <a:tcPr marL="0" marR="0" marT="35997" marB="35997" anchor="ctr" anchorCtr="1">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608611">
                <a:tc>
                  <a:txBody>
                    <a:bodyPr/>
                    <a:lstStyle/>
                    <a:p>
                      <a:r>
                        <a:rPr lang="en-US" sz="1100" b="1" dirty="0" smtClean="0">
                          <a:solidFill>
                            <a:schemeClr val="bg1"/>
                          </a:solidFill>
                        </a:rPr>
                        <a:t>(*)</a:t>
                      </a:r>
                      <a:endParaRPr lang="en-US" sz="1100" b="0" dirty="0">
                        <a:solidFill>
                          <a:schemeClr val="bg1"/>
                        </a:solidFill>
                      </a:endParaRPr>
                    </a:p>
                  </a:txBody>
                  <a:tcPr marL="71993" marR="71993" marT="35997" marB="35997" anchor="ctr" anchorCtr="1">
                    <a:lnL w="12700" cmpd="sng">
                      <a:noFill/>
                    </a:lnL>
                    <a:lnR w="12700" cmpd="sng">
                      <a:noFill/>
                    </a:lnR>
                    <a:lnT w="28575" cap="flat" cmpd="sng" algn="ctr">
                      <a:solidFill>
                        <a:schemeClr val="bg1"/>
                      </a:solidFill>
                      <a:prstDash val="solid"/>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en-US" sz="1100" b="1" dirty="0" smtClean="0">
                          <a:solidFill>
                            <a:schemeClr val="bg1"/>
                          </a:solidFill>
                        </a:rPr>
                        <a:t>(*)</a:t>
                      </a:r>
                      <a:endParaRPr lang="en-US" sz="1100" b="1" dirty="0">
                        <a:solidFill>
                          <a:schemeClr val="bg1"/>
                        </a:solidFill>
                      </a:endParaRPr>
                    </a:p>
                  </a:txBody>
                  <a:tcPr marL="71993" marR="71993" marT="35997" marB="35997" anchor="ctr" anchorCtr="1">
                    <a:lnL w="12700" cmpd="sng">
                      <a:noFill/>
                    </a:lnL>
                    <a:lnR w="12700" cmpd="sng">
                      <a:noFill/>
                    </a:lnR>
                    <a:lnT w="28575" cap="flat" cmpd="sng" algn="ctr">
                      <a:solidFill>
                        <a:schemeClr val="bg1"/>
                      </a:solidFill>
                      <a:prstDash val="solid"/>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algn="r" defTabSz="914400" rtl="1" eaLnBrk="1" fontAlgn="ctr" latinLnBrk="0" hangingPunct="1"/>
                      <a:r>
                        <a:rPr lang="ar-EG" sz="1150" b="1" kern="1200" dirty="0" smtClean="0">
                          <a:solidFill>
                            <a:schemeClr val="bg1"/>
                          </a:solidFill>
                          <a:latin typeface="+mn-lt"/>
                          <a:ea typeface="+mn-ea"/>
                          <a:cs typeface="+mn-cs"/>
                        </a:rPr>
                        <a:t>1.7.</a:t>
                      </a:r>
                      <a:r>
                        <a:rPr lang="ar-EG" sz="1150" b="1" kern="1200" baseline="0" dirty="0" smtClean="0">
                          <a:solidFill>
                            <a:schemeClr val="bg1"/>
                          </a:solidFill>
                          <a:latin typeface="+mn-lt"/>
                          <a:ea typeface="+mn-ea"/>
                          <a:cs typeface="+mn-cs"/>
                        </a:rPr>
                        <a:t> نسبة الحالات الجديدة التي بدأت العلاج بالمستشفي في مراحل مبكرة</a:t>
                      </a:r>
                      <a:endParaRPr lang="en-US" sz="1150" b="1" kern="1200" dirty="0">
                        <a:solidFill>
                          <a:schemeClr val="bg1"/>
                        </a:solidFill>
                        <a:latin typeface="+mn-lt"/>
                        <a:ea typeface="+mn-ea"/>
                        <a:cs typeface="+mn-cs"/>
                      </a:endParaRPr>
                    </a:p>
                  </a:txBody>
                  <a:tcPr marL="71993" marR="71993" marT="35997" marB="35997" anchor="ctr">
                    <a:lnL w="12700" cmpd="sng">
                      <a:noFill/>
                    </a:lnL>
                    <a:lnR w="12700" cmpd="sng">
                      <a:noFill/>
                    </a:lnR>
                    <a:lnT w="28575" cap="flat" cmpd="sng" algn="ctr">
                      <a:solidFill>
                        <a:schemeClr val="bg1"/>
                      </a:solidFill>
                      <a:prstDash val="solid"/>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600075">
                <a:tc>
                  <a:txBody>
                    <a:bodyPr/>
                    <a:lstStyle/>
                    <a:p>
                      <a:r>
                        <a:rPr lang="en-US" sz="1100" b="1" dirty="0" smtClean="0">
                          <a:solidFill>
                            <a:schemeClr val="bg1"/>
                          </a:solidFill>
                        </a:rPr>
                        <a:t>(*)</a:t>
                      </a:r>
                      <a:endParaRPr lang="en-US" sz="1100" b="0" dirty="0">
                        <a:solidFill>
                          <a:schemeClr val="bg1"/>
                        </a:solidFill>
                      </a:endParaRPr>
                    </a:p>
                  </a:txBody>
                  <a:tcPr marL="71993" marR="71993"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en-US" sz="1100" b="1" dirty="0" smtClean="0">
                          <a:solidFill>
                            <a:schemeClr val="bg1"/>
                          </a:solidFill>
                        </a:rPr>
                        <a:t>(*)</a:t>
                      </a:r>
                      <a:endParaRPr lang="en-US" sz="1100" b="1" dirty="0">
                        <a:solidFill>
                          <a:schemeClr val="bg1"/>
                        </a:solidFill>
                      </a:endParaRPr>
                    </a:p>
                  </a:txBody>
                  <a:tcPr marL="71993" marR="71993"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algn="r" defTabSz="914400" rtl="1" eaLnBrk="1" fontAlgn="ctr" latinLnBrk="0" hangingPunct="1"/>
                      <a:r>
                        <a:rPr lang="ar-EG" sz="1150" b="1" kern="1200" dirty="0" smtClean="0">
                          <a:solidFill>
                            <a:schemeClr val="bg1"/>
                          </a:solidFill>
                          <a:latin typeface="+mn-lt"/>
                          <a:ea typeface="+mn-ea"/>
                          <a:cs typeface="+mn-cs"/>
                        </a:rPr>
                        <a:t>2.7. تقدير حجم التأثير من حيث عدد الأشخاص الذين يتم الوصول إليهم عبر قنوات غير مباشرة</a:t>
                      </a:r>
                    </a:p>
                  </a:txBody>
                  <a:tcPr marL="71993" marR="71993" marT="35997" marB="35997" anchor="ctr">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5905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EG" sz="1150" b="1" dirty="0" smtClean="0">
                          <a:solidFill>
                            <a:schemeClr val="bg1"/>
                          </a:solidFill>
                        </a:rPr>
                        <a:t>13</a:t>
                      </a:r>
                      <a:br>
                        <a:rPr lang="ar-EG" sz="1150" b="1" dirty="0" smtClean="0">
                          <a:solidFill>
                            <a:schemeClr val="bg1"/>
                          </a:solidFill>
                        </a:rPr>
                      </a:br>
                      <a:r>
                        <a:rPr lang="ar-EG" sz="1150" b="1" dirty="0" smtClean="0">
                          <a:solidFill>
                            <a:schemeClr val="bg1"/>
                          </a:solidFill>
                        </a:rPr>
                        <a:t>مليون</a:t>
                      </a:r>
                    </a:p>
                  </a:txBody>
                  <a:tcPr marL="0" marR="0"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marR="0" indent="0" algn="r" defTabSz="719907" rtl="0" eaLnBrk="1" fontAlgn="auto" latinLnBrk="0" hangingPunct="1">
                        <a:lnSpc>
                          <a:spcPct val="100000"/>
                        </a:lnSpc>
                        <a:spcBef>
                          <a:spcPts val="0"/>
                        </a:spcBef>
                        <a:spcAft>
                          <a:spcPts val="0"/>
                        </a:spcAft>
                        <a:buClrTx/>
                        <a:buSzTx/>
                        <a:buFontTx/>
                        <a:buNone/>
                        <a:tabLst/>
                        <a:defRPr/>
                      </a:pPr>
                      <a:r>
                        <a:rPr lang="ar-EG" sz="1150" b="1" dirty="0" smtClean="0">
                          <a:solidFill>
                            <a:schemeClr val="bg1"/>
                          </a:solidFill>
                        </a:rPr>
                        <a:t>6</a:t>
                      </a:r>
                      <a:r>
                        <a:rPr lang="en-US" sz="1150" b="1" dirty="0" smtClean="0">
                          <a:solidFill>
                            <a:schemeClr val="bg1"/>
                          </a:solidFill>
                        </a:rPr>
                        <a:t>,</a:t>
                      </a:r>
                      <a:r>
                        <a:rPr lang="ar-EG" sz="1150" b="1" dirty="0" smtClean="0">
                          <a:solidFill>
                            <a:schemeClr val="bg1"/>
                          </a:solidFill>
                        </a:rPr>
                        <a:t>5</a:t>
                      </a:r>
                      <a:r>
                        <a:rPr lang="en-US" sz="1150" b="1" dirty="0" smtClean="0">
                          <a:solidFill>
                            <a:schemeClr val="bg1"/>
                          </a:solidFill>
                        </a:rPr>
                        <a:t/>
                      </a:r>
                      <a:br>
                        <a:rPr lang="en-US" sz="1150" b="1" dirty="0" smtClean="0">
                          <a:solidFill>
                            <a:schemeClr val="bg1"/>
                          </a:solidFill>
                        </a:rPr>
                      </a:br>
                      <a:r>
                        <a:rPr lang="ar-EG" sz="1150" b="1" dirty="0" smtClean="0">
                          <a:solidFill>
                            <a:schemeClr val="bg1"/>
                          </a:solidFill>
                        </a:rPr>
                        <a:t>مليون</a:t>
                      </a:r>
                      <a:endParaRPr lang="en-US" sz="1150" b="1" dirty="0">
                        <a:solidFill>
                          <a:schemeClr val="bg1"/>
                        </a:solidFill>
                      </a:endParaRPr>
                    </a:p>
                  </a:txBody>
                  <a:tcPr marL="0" marR="0"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algn="r" defTabSz="914400" rtl="1" eaLnBrk="1" fontAlgn="ctr" latinLnBrk="0" hangingPunct="1"/>
                      <a:r>
                        <a:rPr lang="ar-EG" sz="1150" b="1" kern="1200" dirty="0" smtClean="0">
                          <a:solidFill>
                            <a:schemeClr val="bg1"/>
                          </a:solidFill>
                          <a:latin typeface="+mn-lt"/>
                          <a:ea typeface="+mn-ea"/>
                          <a:cs typeface="+mn-cs"/>
                        </a:rPr>
                        <a:t>3.7. تقدير حجم التأثير من حيث عدد الأشخاص الذين يتم الوصول إليهم عبر قنوات مباشرة</a:t>
                      </a:r>
                    </a:p>
                  </a:txBody>
                  <a:tcPr marL="71993" marR="71993" marT="35997" marB="35997" anchor="ctr">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68897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EG" sz="1200" b="1" dirty="0" smtClean="0">
                          <a:solidFill>
                            <a:schemeClr val="bg1"/>
                          </a:solidFill>
                        </a:rPr>
                        <a:t>1000</a:t>
                      </a:r>
                      <a:endParaRPr lang="en-US" sz="1200" b="1" dirty="0" smtClean="0">
                        <a:solidFill>
                          <a:schemeClr val="bg1"/>
                        </a:solidFill>
                      </a:endParaRPr>
                    </a:p>
                  </a:txBody>
                  <a:tcPr marL="0" marR="0"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ctr"/>
                      <a:r>
                        <a:rPr lang="ar-EG" sz="1150" b="1" dirty="0" smtClean="0">
                          <a:solidFill>
                            <a:schemeClr val="bg1"/>
                          </a:solidFill>
                        </a:rPr>
                        <a:t>400</a:t>
                      </a:r>
                      <a:endParaRPr lang="en-US" sz="1150" b="1" dirty="0">
                        <a:solidFill>
                          <a:schemeClr val="bg1"/>
                        </a:solidFill>
                      </a:endParaRPr>
                    </a:p>
                  </a:txBody>
                  <a:tcPr marL="0" marR="0"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algn="r" defTabSz="914400" rtl="1" eaLnBrk="1" fontAlgn="ctr" latinLnBrk="0" hangingPunct="1"/>
                      <a:r>
                        <a:rPr lang="ar-EG" sz="1150" b="1" kern="1200" dirty="0" smtClean="0">
                          <a:solidFill>
                            <a:schemeClr val="bg1"/>
                          </a:solidFill>
                          <a:latin typeface="+mn-lt"/>
                          <a:ea typeface="+mn-ea"/>
                          <a:cs typeface="+mn-cs"/>
                        </a:rPr>
                        <a:t>4.7.</a:t>
                      </a:r>
                      <a:r>
                        <a:rPr lang="ar-EG" sz="1150" b="1" kern="1200" baseline="0" dirty="0" smtClean="0">
                          <a:solidFill>
                            <a:schemeClr val="bg1"/>
                          </a:solidFill>
                          <a:latin typeface="+mn-lt"/>
                          <a:ea typeface="+mn-ea"/>
                          <a:cs typeface="+mn-cs"/>
                        </a:rPr>
                        <a:t> عدد المتطوعين المشاركين بفعالية في أنشطة المستشفي</a:t>
                      </a:r>
                      <a:endParaRPr lang="en-US" sz="1150" b="1" kern="1200" dirty="0">
                        <a:solidFill>
                          <a:schemeClr val="bg1"/>
                        </a:solidFill>
                        <a:latin typeface="+mn-lt"/>
                        <a:ea typeface="+mn-ea"/>
                        <a:cs typeface="+mn-cs"/>
                      </a:endParaRPr>
                    </a:p>
                  </a:txBody>
                  <a:tcPr marL="71993" marR="71993" marT="35997" marB="35997" anchor="ctr">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bl>
          </a:graphicData>
        </a:graphic>
      </p:graphicFrame>
      <p:sp>
        <p:nvSpPr>
          <p:cNvPr id="42" name="Rectangle 41"/>
          <p:cNvSpPr/>
          <p:nvPr/>
        </p:nvSpPr>
        <p:spPr>
          <a:xfrm>
            <a:off x="310678" y="6954844"/>
            <a:ext cx="6581062" cy="246221"/>
          </a:xfrm>
          <a:prstGeom prst="rect">
            <a:avLst/>
          </a:prstGeom>
        </p:spPr>
        <p:txBody>
          <a:bodyPr wrap="square">
            <a:spAutoFit/>
          </a:bodyPr>
          <a:lstStyle/>
          <a:p>
            <a:pPr algn="ctr"/>
            <a:r>
              <a:rPr lang="ar-EG" sz="1000" b="1" i="1" dirty="0" smtClean="0">
                <a:solidFill>
                  <a:schemeClr val="tx1">
                    <a:lumMod val="65000"/>
                    <a:lumOff val="35000"/>
                  </a:schemeClr>
                </a:solidFill>
              </a:rPr>
              <a:t>القراءات الحالية والمستهدفات المشار إليها بعلامة (*) تعني أن هناك مبادرة تم تحديدها لقياسها</a:t>
            </a:r>
            <a:r>
              <a:rPr lang="en-US" sz="1000" b="1" i="1" dirty="0" smtClean="0">
                <a:solidFill>
                  <a:schemeClr val="tx1">
                    <a:lumMod val="65000"/>
                    <a:lumOff val="35000"/>
                  </a:schemeClr>
                </a:solidFill>
              </a:rPr>
              <a:t> </a:t>
            </a:r>
            <a:endParaRPr lang="en-US" sz="1000" b="1" i="1" dirty="0">
              <a:solidFill>
                <a:schemeClr val="tx1">
                  <a:lumMod val="65000"/>
                  <a:lumOff val="35000"/>
                </a:schemeClr>
              </a:solidFill>
            </a:endParaRPr>
          </a:p>
        </p:txBody>
      </p:sp>
    </p:spTree>
    <p:extLst>
      <p:ext uri="{BB962C8B-B14F-4D97-AF65-F5344CB8AC3E}">
        <p14:creationId xmlns:p14="http://schemas.microsoft.com/office/powerpoint/2010/main" val="42252656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grpSp>
        <p:nvGrpSpPr>
          <p:cNvPr id="2" name="Group 1"/>
          <p:cNvGrpSpPr/>
          <p:nvPr/>
        </p:nvGrpSpPr>
        <p:grpSpPr>
          <a:xfrm>
            <a:off x="331505" y="205940"/>
            <a:ext cx="3220882" cy="6746918"/>
            <a:chOff x="3745487" y="212277"/>
            <a:chExt cx="3220882" cy="6746918"/>
          </a:xfrm>
        </p:grpSpPr>
        <p:sp>
          <p:nvSpPr>
            <p:cNvPr id="13" name="Round Diagonal Corner Rectangle 12"/>
            <p:cNvSpPr/>
            <p:nvPr/>
          </p:nvSpPr>
          <p:spPr>
            <a:xfrm>
              <a:off x="3745487" y="257534"/>
              <a:ext cx="3180829" cy="6701661"/>
            </a:xfrm>
            <a:prstGeom prst="round2DiagRect">
              <a:avLst/>
            </a:prstGeom>
            <a:solidFill>
              <a:srgbClr val="3C6A30"/>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 Diagonal Corner Rectangle 15"/>
            <p:cNvSpPr/>
            <p:nvPr/>
          </p:nvSpPr>
          <p:spPr>
            <a:xfrm>
              <a:off x="4025481" y="477457"/>
              <a:ext cx="1209124" cy="1209124"/>
            </a:xfrm>
            <a:prstGeom prst="round2DiagRect">
              <a:avLst/>
            </a:prstGeom>
            <a:solidFill>
              <a:srgbClr val="579945"/>
            </a:solidFill>
            <a:ln w="762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985231" y="1820340"/>
              <a:ext cx="2737173" cy="923330"/>
            </a:xfrm>
            <a:prstGeom prst="rect">
              <a:avLst/>
            </a:prstGeom>
          </p:spPr>
          <p:txBody>
            <a:bodyPr wrap="square">
              <a:spAutoFit/>
            </a:bodyPr>
            <a:lstStyle/>
            <a:p>
              <a:pPr algn="ctr"/>
              <a:r>
                <a:rPr lang="ar-EG" b="1" dirty="0">
                  <a:solidFill>
                    <a:schemeClr val="bg1"/>
                  </a:solidFill>
                  <a:latin typeface="Microsoft Uighur" panose="02000000000000000000" pitchFamily="2" charset="-78"/>
                  <a:cs typeface="Microsoft Uighur" panose="02000000000000000000" pitchFamily="2" charset="-78"/>
                </a:rPr>
                <a:t>نطور ونفعل نموذج يحتذى به في المسؤولية البيئية في كافة أعمال التطوير التي نقوم بها مع التركيز على الطاقة إدارة المخلفات والتلوث</a:t>
              </a:r>
              <a:endParaRPr lang="en-US" b="1" dirty="0">
                <a:solidFill>
                  <a:schemeClr val="bg1"/>
                </a:solidFill>
                <a:latin typeface="Microsoft Uighur" panose="02000000000000000000" pitchFamily="2" charset="-78"/>
                <a:cs typeface="Microsoft Uighur" panose="02000000000000000000" pitchFamily="2" charset="-78"/>
              </a:endParaRPr>
            </a:p>
          </p:txBody>
        </p:sp>
        <p:sp>
          <p:nvSpPr>
            <p:cNvPr id="17" name="Rectangle 16"/>
            <p:cNvSpPr/>
            <p:nvPr/>
          </p:nvSpPr>
          <p:spPr>
            <a:xfrm>
              <a:off x="5234605" y="785421"/>
              <a:ext cx="1728582" cy="923330"/>
            </a:xfrm>
            <a:prstGeom prst="rect">
              <a:avLst/>
            </a:prstGeom>
          </p:spPr>
          <p:txBody>
            <a:bodyPr wrap="square">
              <a:spAutoFit/>
            </a:bodyPr>
            <a:lstStyle/>
            <a:p>
              <a:r>
                <a:rPr lang="ar-EG" dirty="0">
                  <a:ln>
                    <a:solidFill>
                      <a:schemeClr val="bg1"/>
                    </a:solidFill>
                  </a:ln>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نموذج يحتذى به في المسؤولية البيئية</a:t>
              </a:r>
              <a:endParaRPr lang="en-US" dirty="0">
                <a:ln>
                  <a:solidFill>
                    <a:schemeClr val="bg1"/>
                  </a:solidFill>
                </a:ln>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pic>
          <p:nvPicPr>
            <p:cNvPr id="20" name="Picture 20" descr="http://cdn.sweettgroup.com/wp-content/uploads/2014/06/environmental-icon-website.png"/>
            <p:cNvPicPr>
              <a:picLocks noChangeAspect="1" noChangeArrowheads="1"/>
            </p:cNvPicPr>
            <p:nvPr/>
          </p:nvPicPr>
          <p:blipFill rotWithShape="1">
            <a:blip r:embed="rId2" cstate="print">
              <a:biLevel thresh="50000"/>
              <a:extLst>
                <a:ext uri="{28A0092B-C50C-407E-A947-70E740481C1C}">
                  <a14:useLocalDpi xmlns:a14="http://schemas.microsoft.com/office/drawing/2010/main" val="0"/>
                </a:ext>
              </a:extLst>
            </a:blip>
            <a:srcRect l="14990" t="10056" r="19594" b="33061"/>
            <a:stretch/>
          </p:blipFill>
          <p:spPr bwMode="auto">
            <a:xfrm>
              <a:off x="4245575" y="628542"/>
              <a:ext cx="768936" cy="906951"/>
            </a:xfrm>
            <a:prstGeom prst="rect">
              <a:avLst/>
            </a:prstGeom>
            <a:noFill/>
            <a:effectLst>
              <a:outerShdw blurRad="63500" sx="102000" sy="102000" algn="ctr"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27" name="5-Point Star 20"/>
            <p:cNvSpPr/>
            <p:nvPr/>
          </p:nvSpPr>
          <p:spPr>
            <a:xfrm>
              <a:off x="6504814" y="212277"/>
              <a:ext cx="461555" cy="461555"/>
            </a:xfrm>
            <a:prstGeom prst="ellipse">
              <a:avLst/>
            </a:prstGeom>
            <a:solidFill>
              <a:schemeClr val="bg1"/>
            </a:solidFill>
            <a:ln w="76200">
              <a:solidFill>
                <a:srgbClr val="3C6A30"/>
              </a:solidFill>
            </a:ln>
            <a:effectLst/>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nchorCtr="1"/>
            <a:lstStyle/>
            <a:p>
              <a:pPr algn="ctr"/>
              <a:r>
                <a:rPr lang="ar-EG" sz="2000" b="1" dirty="0" smtClean="0">
                  <a:ln>
                    <a:solidFill>
                      <a:srgbClr val="3C6A30"/>
                    </a:solidFill>
                  </a:ln>
                  <a:solidFill>
                    <a:srgbClr val="3C6A30"/>
                  </a:solidFill>
                  <a:latin typeface="Bradley Hand ITC" panose="03070402050302030203" pitchFamily="66" charset="0"/>
                </a:rPr>
                <a:t>6</a:t>
              </a:r>
              <a:endParaRPr lang="en-US" sz="2000" b="1" dirty="0">
                <a:ln>
                  <a:solidFill>
                    <a:srgbClr val="3C6A30"/>
                  </a:solidFill>
                </a:ln>
                <a:solidFill>
                  <a:srgbClr val="3C6A30"/>
                </a:solidFill>
                <a:latin typeface="Bradley Hand ITC" panose="03070402050302030203" pitchFamily="66" charset="0"/>
              </a:endParaRPr>
            </a:p>
          </p:txBody>
        </p:sp>
        <p:sp>
          <p:nvSpPr>
            <p:cNvPr id="34" name="Rounded Rectangle 33"/>
            <p:cNvSpPr/>
            <p:nvPr/>
          </p:nvSpPr>
          <p:spPr>
            <a:xfrm>
              <a:off x="4010834" y="2905609"/>
              <a:ext cx="2661334" cy="374571"/>
            </a:xfrm>
            <a:prstGeom prst="roundRect">
              <a:avLst>
                <a:gd name="adj" fmla="val 50000"/>
              </a:avLst>
            </a:prstGeom>
            <a:solidFill>
              <a:srgbClr val="579945"/>
            </a:solidFill>
            <a:ln w="38100">
              <a:solidFill>
                <a:schemeClr val="bg1"/>
              </a:solidFill>
            </a:ln>
          </p:spPr>
          <p:txBody>
            <a:bodyPr wrap="square" tIns="91440" anchor="ctr" anchorCtr="1">
              <a:noAutofit/>
            </a:bodyPr>
            <a:lstStyle/>
            <a:p>
              <a:pPr algn="ctr"/>
              <a:r>
                <a:rPr lang="ar-EG" sz="1600" b="1" dirty="0">
                  <a:ln>
                    <a:solidFill>
                      <a:schemeClr val="bg1"/>
                    </a:solidFill>
                  </a:ln>
                  <a:solidFill>
                    <a:schemeClr val="bg1"/>
                  </a:solidFill>
                  <a:effectLst>
                    <a:outerShdw blurRad="38100" dist="38100" dir="2700000" algn="tl">
                      <a:srgbClr val="000000">
                        <a:alpha val="43137"/>
                      </a:srgbClr>
                    </a:outerShdw>
                  </a:effectLst>
                  <a:latin typeface="Bradley Hand ITC" panose="03070402050302030203" pitchFamily="66" charset="0"/>
                </a:rPr>
                <a:t>مؤشرات الأداء الإستراتيجية </a:t>
              </a:r>
              <a:endParaRPr lang="en-US" sz="1600" b="1" dirty="0">
                <a:ln>
                  <a:solidFill>
                    <a:schemeClr val="bg1"/>
                  </a:solidFill>
                </a:ln>
                <a:solidFill>
                  <a:schemeClr val="bg1"/>
                </a:solidFill>
                <a:effectLst>
                  <a:outerShdw blurRad="38100" dist="38100" dir="2700000" algn="tl">
                    <a:srgbClr val="000000">
                      <a:alpha val="43137"/>
                    </a:srgbClr>
                  </a:outerShdw>
                </a:effectLst>
                <a:latin typeface="Bradley Hand ITC" panose="03070402050302030203" pitchFamily="66" charset="0"/>
              </a:endParaRPr>
            </a:p>
          </p:txBody>
        </p:sp>
      </p:grpSp>
      <p:grpSp>
        <p:nvGrpSpPr>
          <p:cNvPr id="26" name="Group 25"/>
          <p:cNvGrpSpPr/>
          <p:nvPr/>
        </p:nvGrpSpPr>
        <p:grpSpPr>
          <a:xfrm>
            <a:off x="3719288" y="205940"/>
            <a:ext cx="3247081" cy="6748904"/>
            <a:chOff x="314615" y="210291"/>
            <a:chExt cx="3247081" cy="6748904"/>
          </a:xfrm>
        </p:grpSpPr>
        <p:sp>
          <p:nvSpPr>
            <p:cNvPr id="28" name="Round Diagonal Corner Rectangle 27"/>
            <p:cNvSpPr/>
            <p:nvPr/>
          </p:nvSpPr>
          <p:spPr>
            <a:xfrm>
              <a:off x="314615" y="257534"/>
              <a:ext cx="3180829" cy="6701661"/>
            </a:xfrm>
            <a:prstGeom prst="round2DiagRect">
              <a:avLst/>
            </a:prstGeom>
            <a:solidFill>
              <a:srgbClr val="F4AA00"/>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ound Diagonal Corner Rectangle 28"/>
            <p:cNvSpPr/>
            <p:nvPr/>
          </p:nvSpPr>
          <p:spPr>
            <a:xfrm>
              <a:off x="622649" y="477457"/>
              <a:ext cx="1209124" cy="1209124"/>
            </a:xfrm>
            <a:prstGeom prst="round2DiagRect">
              <a:avLst/>
            </a:prstGeom>
            <a:solidFill>
              <a:srgbClr val="FFC647"/>
            </a:solidFill>
            <a:ln w="762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496264" y="2008850"/>
              <a:ext cx="2792190" cy="673311"/>
            </a:xfrm>
            <a:prstGeom prst="rect">
              <a:avLst/>
            </a:prstGeom>
          </p:spPr>
          <p:txBody>
            <a:bodyPr wrap="square">
              <a:spAutoFit/>
            </a:bodyPr>
            <a:lstStyle/>
            <a:p>
              <a:pPr algn="ctr"/>
              <a:r>
                <a:rPr lang="ar-EG" b="1" dirty="0" smtClean="0">
                  <a:solidFill>
                    <a:schemeClr val="bg1"/>
                  </a:solidFill>
                  <a:latin typeface="Microsoft Uighur" panose="02000000000000000000" pitchFamily="2" charset="-78"/>
                  <a:cs typeface="Microsoft Uighur" panose="02000000000000000000" pitchFamily="2" charset="-78"/>
                </a:rPr>
                <a:t>نطور إطار </a:t>
              </a:r>
              <a:r>
                <a:rPr lang="ar-EG" b="1" dirty="0">
                  <a:solidFill>
                    <a:schemeClr val="bg1"/>
                  </a:solidFill>
                  <a:latin typeface="Microsoft Uighur" panose="02000000000000000000" pitchFamily="2" charset="-78"/>
                  <a:cs typeface="Microsoft Uighur" panose="02000000000000000000" pitchFamily="2" charset="-78"/>
                </a:rPr>
                <a:t>لممارسة آمنة يحتذي بها في مجال الرعاية الصحية من أجل تحقيق سلامة المريض</a:t>
              </a:r>
              <a:endParaRPr lang="en-US" b="1" dirty="0">
                <a:solidFill>
                  <a:schemeClr val="bg1"/>
                </a:solidFill>
                <a:latin typeface="Microsoft Uighur" panose="02000000000000000000" pitchFamily="2" charset="-78"/>
                <a:cs typeface="Microsoft Uighur" panose="02000000000000000000" pitchFamily="2" charset="-78"/>
              </a:endParaRPr>
            </a:p>
          </p:txBody>
        </p:sp>
        <p:pic>
          <p:nvPicPr>
            <p:cNvPr id="32" name="Picture 2" descr="http://www.corero.com/img/layout/icon-mssp.png"/>
            <p:cNvPicPr>
              <a:picLocks noChangeAspect="1" noChangeArrowheads="1"/>
            </p:cNvPicPr>
            <p:nvPr/>
          </p:nvPicPr>
          <p:blipFill>
            <a:blip r:embed="rId3">
              <a:biLevel thresh="25000"/>
              <a:extLst>
                <a:ext uri="{28A0092B-C50C-407E-A947-70E740481C1C}">
                  <a14:useLocalDpi xmlns:a14="http://schemas.microsoft.com/office/drawing/2010/main" val="0"/>
                </a:ext>
              </a:extLst>
            </a:blip>
            <a:srcRect/>
            <a:stretch>
              <a:fillRect/>
            </a:stretch>
          </p:blipFill>
          <p:spPr bwMode="auto">
            <a:xfrm>
              <a:off x="766690" y="608602"/>
              <a:ext cx="969941" cy="975856"/>
            </a:xfrm>
            <a:prstGeom prst="rect">
              <a:avLst/>
            </a:prstGeom>
            <a:noFill/>
            <a:effectLst>
              <a:outerShdw blurRad="63500" sx="102000" sy="102000" algn="ctr"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33" name="Rectangle 32"/>
            <p:cNvSpPr/>
            <p:nvPr/>
          </p:nvSpPr>
          <p:spPr>
            <a:xfrm>
              <a:off x="1881815" y="954679"/>
              <a:ext cx="1499216" cy="923330"/>
            </a:xfrm>
            <a:prstGeom prst="rect">
              <a:avLst/>
            </a:prstGeom>
          </p:spPr>
          <p:txBody>
            <a:bodyPr wrap="square">
              <a:spAutoFit/>
            </a:bodyPr>
            <a:lstStyle/>
            <a:p>
              <a:pPr algn="r"/>
              <a:r>
                <a:rPr lang="ar-EG" dirty="0">
                  <a:ln>
                    <a:solidFill>
                      <a:schemeClr val="bg1"/>
                    </a:solidFill>
                  </a:ln>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تطوير </a:t>
              </a:r>
              <a:r>
                <a:rPr lang="ar-EG" dirty="0" smtClean="0">
                  <a:ln>
                    <a:solidFill>
                      <a:schemeClr val="bg1"/>
                    </a:solidFill>
                  </a:ln>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إطار علمي </a:t>
              </a:r>
              <a:r>
                <a:rPr lang="ar-EG" dirty="0">
                  <a:ln>
                    <a:solidFill>
                      <a:schemeClr val="bg1"/>
                    </a:solidFill>
                  </a:ln>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لممارسة آمنة</a:t>
              </a:r>
              <a:endParaRPr lang="en-US" dirty="0">
                <a:ln>
                  <a:solidFill>
                    <a:schemeClr val="bg1"/>
                  </a:solidFill>
                </a:ln>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6" name="5-Point Star 20"/>
            <p:cNvSpPr/>
            <p:nvPr/>
          </p:nvSpPr>
          <p:spPr>
            <a:xfrm>
              <a:off x="3100141" y="210291"/>
              <a:ext cx="461555" cy="461555"/>
            </a:xfrm>
            <a:prstGeom prst="ellipse">
              <a:avLst/>
            </a:prstGeom>
            <a:solidFill>
              <a:schemeClr val="bg1"/>
            </a:solidFill>
            <a:ln w="76200">
              <a:solidFill>
                <a:srgbClr val="F4AA00"/>
              </a:solidFill>
            </a:ln>
            <a:effectLst/>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nchorCtr="1"/>
            <a:lstStyle/>
            <a:p>
              <a:pPr algn="ctr"/>
              <a:r>
                <a:rPr lang="ar-EG" sz="2000" b="1" dirty="0">
                  <a:ln>
                    <a:solidFill>
                      <a:srgbClr val="F4AA00"/>
                    </a:solidFill>
                  </a:ln>
                  <a:solidFill>
                    <a:srgbClr val="F4AA00"/>
                  </a:solidFill>
                  <a:latin typeface="Bradley Hand ITC" panose="03070402050302030203" pitchFamily="66" charset="0"/>
                </a:rPr>
                <a:t>5</a:t>
              </a:r>
              <a:endParaRPr lang="en-US" sz="2000" b="1" dirty="0">
                <a:ln>
                  <a:solidFill>
                    <a:srgbClr val="F4AA00"/>
                  </a:solidFill>
                </a:ln>
                <a:solidFill>
                  <a:srgbClr val="F4AA00"/>
                </a:solidFill>
                <a:latin typeface="Bradley Hand ITC" panose="03070402050302030203" pitchFamily="66" charset="0"/>
              </a:endParaRPr>
            </a:p>
          </p:txBody>
        </p:sp>
        <p:sp>
          <p:nvSpPr>
            <p:cNvPr id="37" name="Rounded Rectangle 36"/>
            <p:cNvSpPr/>
            <p:nvPr/>
          </p:nvSpPr>
          <p:spPr>
            <a:xfrm>
              <a:off x="559362" y="2905608"/>
              <a:ext cx="2661334" cy="374571"/>
            </a:xfrm>
            <a:prstGeom prst="roundRect">
              <a:avLst>
                <a:gd name="adj" fmla="val 50000"/>
              </a:avLst>
            </a:prstGeom>
            <a:solidFill>
              <a:srgbClr val="FFC647"/>
            </a:solidFill>
            <a:ln w="38100">
              <a:solidFill>
                <a:schemeClr val="bg1"/>
              </a:solidFill>
            </a:ln>
          </p:spPr>
          <p:txBody>
            <a:bodyPr wrap="square" tIns="91440" bIns="45720" anchor="ctr" anchorCtr="1">
              <a:noAutofit/>
            </a:bodyPr>
            <a:lstStyle/>
            <a:p>
              <a:pPr algn="ctr"/>
              <a:r>
                <a:rPr lang="ar-EG" sz="1600" b="1" dirty="0">
                  <a:ln>
                    <a:solidFill>
                      <a:schemeClr val="bg1"/>
                    </a:solidFill>
                  </a:ln>
                  <a:solidFill>
                    <a:schemeClr val="bg1"/>
                  </a:solidFill>
                  <a:effectLst>
                    <a:outerShdw blurRad="38100" dist="38100" dir="2700000" algn="tl">
                      <a:srgbClr val="000000">
                        <a:alpha val="43137"/>
                      </a:srgbClr>
                    </a:outerShdw>
                  </a:effectLst>
                  <a:latin typeface="Bradley Hand ITC" panose="03070402050302030203" pitchFamily="66" charset="0"/>
                </a:rPr>
                <a:t>مؤشرات الأداء الإستراتيجية </a:t>
              </a:r>
              <a:endParaRPr lang="en-US" sz="1600" b="1" dirty="0">
                <a:ln>
                  <a:solidFill>
                    <a:schemeClr val="bg1"/>
                  </a:solidFill>
                </a:ln>
                <a:solidFill>
                  <a:schemeClr val="bg1"/>
                </a:solidFill>
                <a:effectLst>
                  <a:outerShdw blurRad="38100" dist="38100" dir="2700000" algn="tl">
                    <a:srgbClr val="000000">
                      <a:alpha val="43137"/>
                    </a:srgbClr>
                  </a:outerShdw>
                </a:effectLst>
                <a:latin typeface="Bradley Hand ITC" panose="03070402050302030203" pitchFamily="66" charset="0"/>
              </a:endParaRPr>
            </a:p>
          </p:txBody>
        </p:sp>
      </p:grpSp>
      <p:sp>
        <p:nvSpPr>
          <p:cNvPr id="23" name="Rectangle 22"/>
          <p:cNvSpPr/>
          <p:nvPr/>
        </p:nvSpPr>
        <p:spPr>
          <a:xfrm>
            <a:off x="310678" y="6954844"/>
            <a:ext cx="6581062" cy="246221"/>
          </a:xfrm>
          <a:prstGeom prst="rect">
            <a:avLst/>
          </a:prstGeom>
        </p:spPr>
        <p:txBody>
          <a:bodyPr wrap="square">
            <a:spAutoFit/>
          </a:bodyPr>
          <a:lstStyle/>
          <a:p>
            <a:pPr algn="ctr"/>
            <a:r>
              <a:rPr lang="ar-EG" sz="1000" b="1" i="1" dirty="0" smtClean="0">
                <a:solidFill>
                  <a:schemeClr val="tx1">
                    <a:lumMod val="65000"/>
                    <a:lumOff val="35000"/>
                  </a:schemeClr>
                </a:solidFill>
              </a:rPr>
              <a:t>القراءات الحالية والمستهدفات المشار إليها بعلامة (*) تعني أن هناك مبادرة تم تحديدها لقياسها</a:t>
            </a:r>
            <a:r>
              <a:rPr lang="en-US" sz="1000" b="1" i="1" dirty="0" smtClean="0">
                <a:solidFill>
                  <a:schemeClr val="tx1">
                    <a:lumMod val="65000"/>
                    <a:lumOff val="35000"/>
                  </a:schemeClr>
                </a:solidFill>
              </a:rPr>
              <a:t> </a:t>
            </a:r>
            <a:endParaRPr lang="en-US" sz="1000" b="1" i="1" dirty="0">
              <a:solidFill>
                <a:schemeClr val="tx1">
                  <a:lumMod val="65000"/>
                  <a:lumOff val="35000"/>
                </a:schemeClr>
              </a:solidFill>
            </a:endParaRPr>
          </a:p>
        </p:txBody>
      </p:sp>
      <p:graphicFrame>
        <p:nvGraphicFramePr>
          <p:cNvPr id="39" name="Content Placeholder 5"/>
          <p:cNvGraphicFramePr>
            <a:graphicFrameLocks/>
          </p:cNvGraphicFramePr>
          <p:nvPr>
            <p:extLst>
              <p:ext uri="{D42A27DB-BD31-4B8C-83A1-F6EECF244321}">
                <p14:modId xmlns:p14="http://schemas.microsoft.com/office/powerpoint/2010/main" val="3414335028"/>
              </p:ext>
            </p:extLst>
          </p:nvPr>
        </p:nvGraphicFramePr>
        <p:xfrm>
          <a:off x="463766" y="3651378"/>
          <a:ext cx="2864534" cy="2973474"/>
        </p:xfrm>
        <a:graphic>
          <a:graphicData uri="http://schemas.openxmlformats.org/drawingml/2006/table">
            <a:tbl>
              <a:tblPr firstRow="1" bandRow="1">
                <a:tableStyleId>{5C22544A-7EE6-4342-B048-85BDC9FD1C3A}</a:tableStyleId>
              </a:tblPr>
              <a:tblGrid>
                <a:gridCol w="479536">
                  <a:extLst>
                    <a:ext uri="{9D8B030D-6E8A-4147-A177-3AD203B41FA5}">
                      <a16:colId xmlns:a16="http://schemas.microsoft.com/office/drawing/2014/main" xmlns="" val="20000"/>
                    </a:ext>
                  </a:extLst>
                </a:gridCol>
                <a:gridCol w="492698">
                  <a:extLst>
                    <a:ext uri="{9D8B030D-6E8A-4147-A177-3AD203B41FA5}">
                      <a16:colId xmlns:a16="http://schemas.microsoft.com/office/drawing/2014/main" xmlns="" val="20001"/>
                    </a:ext>
                  </a:extLst>
                </a:gridCol>
                <a:gridCol w="1892300">
                  <a:extLst>
                    <a:ext uri="{9D8B030D-6E8A-4147-A177-3AD203B41FA5}">
                      <a16:colId xmlns:a16="http://schemas.microsoft.com/office/drawing/2014/main" xmlns="" val="20002"/>
                    </a:ext>
                  </a:extLst>
                </a:gridCol>
              </a:tblGrid>
              <a:tr h="0">
                <a:tc>
                  <a:txBody>
                    <a:bodyPr/>
                    <a:lstStyle/>
                    <a:p>
                      <a:pPr algn="ctr" rtl="1"/>
                      <a:r>
                        <a:rPr lang="ar-EG" sz="1050" dirty="0" smtClean="0">
                          <a:solidFill>
                            <a:schemeClr val="bg1"/>
                          </a:solidFill>
                        </a:rPr>
                        <a:t>المستهدف</a:t>
                      </a:r>
                      <a:endParaRPr lang="en-US" sz="1050" dirty="0">
                        <a:solidFill>
                          <a:schemeClr val="bg1"/>
                        </a:solidFill>
                      </a:endParaRPr>
                    </a:p>
                  </a:txBody>
                  <a:tcPr marL="0" marR="0" marT="35997" marB="35997" anchor="ctr" anchorCtr="1">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ar-EG" sz="1050" dirty="0" smtClean="0">
                          <a:solidFill>
                            <a:schemeClr val="bg1"/>
                          </a:solidFill>
                        </a:rPr>
                        <a:t>حالياً</a:t>
                      </a:r>
                      <a:endParaRPr lang="en-US" sz="1050" dirty="0">
                        <a:solidFill>
                          <a:schemeClr val="bg1"/>
                        </a:solidFill>
                      </a:endParaRPr>
                    </a:p>
                  </a:txBody>
                  <a:tcPr marL="0" marR="0" marT="35997" marB="35997" anchor="ctr" anchorCtr="1">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endParaRPr lang="en-US" sz="1100" dirty="0">
                        <a:solidFill>
                          <a:schemeClr val="bg1"/>
                        </a:solidFill>
                      </a:endParaRPr>
                    </a:p>
                  </a:txBody>
                  <a:tcPr marL="0" marR="0" marT="35997" marB="35997" anchor="ctr" anchorCtr="1">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6086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EG" sz="1150" b="1" kern="1200" dirty="0" smtClean="0">
                          <a:solidFill>
                            <a:schemeClr val="bg1"/>
                          </a:solidFill>
                          <a:latin typeface="+mn-lt"/>
                          <a:ea typeface="+mn-ea"/>
                          <a:cs typeface="+mn-cs"/>
                        </a:rPr>
                        <a:t>25%</a:t>
                      </a:r>
                      <a:endParaRPr lang="en-US" sz="1150" b="1" kern="1200" dirty="0">
                        <a:solidFill>
                          <a:schemeClr val="bg1"/>
                        </a:solidFill>
                        <a:latin typeface="+mn-lt"/>
                        <a:ea typeface="+mn-ea"/>
                        <a:cs typeface="+mn-cs"/>
                      </a:endParaRPr>
                    </a:p>
                  </a:txBody>
                  <a:tcPr marL="71993" marR="71993" marT="35997" marB="35997" anchor="ctr" anchorCtr="1">
                    <a:lnL w="12700" cmpd="sng">
                      <a:noFill/>
                    </a:lnL>
                    <a:lnR w="12700" cmpd="sng">
                      <a:noFill/>
                    </a:lnR>
                    <a:lnT w="28575" cap="flat" cmpd="sng" algn="ctr">
                      <a:solidFill>
                        <a:schemeClr val="bg1"/>
                      </a:solidFill>
                      <a:prstDash val="solid"/>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EG" sz="1150" b="1" kern="1200" dirty="0" smtClean="0">
                          <a:solidFill>
                            <a:schemeClr val="bg1"/>
                          </a:solidFill>
                          <a:latin typeface="+mn-lt"/>
                          <a:ea typeface="+mn-ea"/>
                          <a:cs typeface="+mn-cs"/>
                        </a:rPr>
                        <a:t>-</a:t>
                      </a:r>
                      <a:endParaRPr lang="en-US" sz="1150" b="1" kern="1200" dirty="0">
                        <a:solidFill>
                          <a:schemeClr val="bg1"/>
                        </a:solidFill>
                        <a:latin typeface="+mn-lt"/>
                        <a:ea typeface="+mn-ea"/>
                        <a:cs typeface="+mn-cs"/>
                      </a:endParaRPr>
                    </a:p>
                  </a:txBody>
                  <a:tcPr marL="71993" marR="71993" marT="35997" marB="35997" anchor="ctr" anchorCtr="1">
                    <a:lnL w="12700" cmpd="sng">
                      <a:noFill/>
                    </a:lnL>
                    <a:lnR w="12700" cmpd="sng">
                      <a:noFill/>
                    </a:lnR>
                    <a:lnT w="28575" cap="flat" cmpd="sng" algn="ctr">
                      <a:solidFill>
                        <a:schemeClr val="bg1"/>
                      </a:solidFill>
                      <a:prstDash val="solid"/>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algn="r" defTabSz="914400" rtl="1" eaLnBrk="1" fontAlgn="ctr" latinLnBrk="0" hangingPunct="1"/>
                      <a:r>
                        <a:rPr lang="ar-EG" sz="1150" b="1" kern="1200" baseline="0" dirty="0" smtClean="0">
                          <a:solidFill>
                            <a:schemeClr val="bg1"/>
                          </a:solidFill>
                          <a:latin typeface="+mn-lt"/>
                          <a:ea typeface="+mn-ea"/>
                          <a:cs typeface="+mn-cs"/>
                        </a:rPr>
                        <a:t>1.6. نسبة التوفير في إستهلاك المياه والكهرباء</a:t>
                      </a:r>
                      <a:endParaRPr lang="en-US" sz="1150" b="1" kern="1200" dirty="0">
                        <a:solidFill>
                          <a:schemeClr val="bg1"/>
                        </a:solidFill>
                        <a:latin typeface="+mn-lt"/>
                        <a:ea typeface="+mn-ea"/>
                        <a:cs typeface="+mn-cs"/>
                      </a:endParaRPr>
                    </a:p>
                  </a:txBody>
                  <a:tcPr marL="71993" marR="71993" marT="35997" marB="35997" anchor="ctr">
                    <a:lnL w="12700" cmpd="sng">
                      <a:noFill/>
                    </a:lnL>
                    <a:lnR w="12700" cmpd="sng">
                      <a:noFill/>
                    </a:lnR>
                    <a:lnT w="28575" cap="flat" cmpd="sng" algn="ctr">
                      <a:solidFill>
                        <a:schemeClr val="bg1"/>
                      </a:solidFill>
                      <a:prstDash val="solid"/>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66322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EG" sz="1150" b="1" kern="1200" dirty="0" smtClean="0">
                          <a:solidFill>
                            <a:schemeClr val="bg1"/>
                          </a:solidFill>
                          <a:latin typeface="+mn-lt"/>
                          <a:ea typeface="+mn-ea"/>
                          <a:cs typeface="+mn-cs"/>
                        </a:rPr>
                        <a:t>0</a:t>
                      </a:r>
                      <a:endParaRPr lang="en-US" sz="1150" b="1" kern="1200" dirty="0">
                        <a:solidFill>
                          <a:schemeClr val="bg1"/>
                        </a:solidFill>
                        <a:latin typeface="+mn-lt"/>
                        <a:ea typeface="+mn-ea"/>
                        <a:cs typeface="+mn-cs"/>
                      </a:endParaRPr>
                    </a:p>
                  </a:txBody>
                  <a:tcPr marL="71993" marR="71993"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EG" sz="1150" b="1" kern="1200" dirty="0" smtClean="0">
                          <a:solidFill>
                            <a:schemeClr val="bg1"/>
                          </a:solidFill>
                          <a:latin typeface="+mn-lt"/>
                          <a:ea typeface="+mn-ea"/>
                          <a:cs typeface="+mn-cs"/>
                        </a:rPr>
                        <a:t>0</a:t>
                      </a:r>
                      <a:endParaRPr lang="en-US" sz="1150" b="1" kern="1200" dirty="0">
                        <a:solidFill>
                          <a:schemeClr val="bg1"/>
                        </a:solidFill>
                        <a:latin typeface="+mn-lt"/>
                        <a:ea typeface="+mn-ea"/>
                        <a:cs typeface="+mn-cs"/>
                      </a:endParaRPr>
                    </a:p>
                  </a:txBody>
                  <a:tcPr marL="71993" marR="71993"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algn="r" defTabSz="914400" rtl="1" eaLnBrk="1" fontAlgn="ctr" latinLnBrk="0" hangingPunct="1"/>
                      <a:r>
                        <a:rPr lang="ar-EG" sz="1150" b="1" kern="1200" dirty="0" smtClean="0">
                          <a:solidFill>
                            <a:schemeClr val="bg1"/>
                          </a:solidFill>
                          <a:latin typeface="+mn-lt"/>
                          <a:ea typeface="+mn-ea"/>
                          <a:cs typeface="+mn-cs"/>
                        </a:rPr>
                        <a:t>2.6. عدد القياسات التي تجاوزت الحدود البيئية المقبولة (في البيئة الداخلية للمستشفي)</a:t>
                      </a:r>
                    </a:p>
                  </a:txBody>
                  <a:tcPr marL="71993" marR="71993" marT="35997" marB="35997" anchor="ctr">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5905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EG" sz="1150" b="1" dirty="0" smtClean="0">
                          <a:solidFill>
                            <a:schemeClr val="bg1"/>
                          </a:solidFill>
                        </a:rPr>
                        <a:t>0</a:t>
                      </a:r>
                      <a:endParaRPr lang="en-US" sz="1150" b="1" dirty="0" smtClean="0">
                        <a:solidFill>
                          <a:schemeClr val="bg1"/>
                        </a:solidFill>
                      </a:endParaRPr>
                    </a:p>
                  </a:txBody>
                  <a:tcPr marL="0" marR="0"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r"/>
                      <a:r>
                        <a:rPr lang="ar-EG" sz="1150" b="1" dirty="0" smtClean="0">
                          <a:solidFill>
                            <a:schemeClr val="bg1"/>
                          </a:solidFill>
                        </a:rPr>
                        <a:t>0</a:t>
                      </a:r>
                      <a:endParaRPr lang="en-US" sz="1150" b="1" dirty="0">
                        <a:solidFill>
                          <a:schemeClr val="bg1"/>
                        </a:solidFill>
                      </a:endParaRPr>
                    </a:p>
                  </a:txBody>
                  <a:tcPr marL="0" marR="0"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algn="r" defTabSz="914400" rtl="1" eaLnBrk="1" fontAlgn="ctr" latinLnBrk="0" hangingPunct="1"/>
                      <a:r>
                        <a:rPr lang="ar-EG" sz="1150" b="1" kern="1200" dirty="0" smtClean="0">
                          <a:solidFill>
                            <a:schemeClr val="bg1"/>
                          </a:solidFill>
                          <a:latin typeface="+mn-lt"/>
                          <a:ea typeface="+mn-ea"/>
                          <a:cs typeface="+mn-cs"/>
                        </a:rPr>
                        <a:t>3.6. عدد القياسات التي تجاوزت الحدود البيئية المقبولة (في البيئة الخارجية للمستشفي) نتيجة مخرجات المستشفي</a:t>
                      </a:r>
                      <a:endParaRPr lang="en-US" sz="1150" b="1" kern="1200" dirty="0">
                        <a:solidFill>
                          <a:schemeClr val="bg1"/>
                        </a:solidFill>
                        <a:latin typeface="+mn-lt"/>
                        <a:ea typeface="+mn-ea"/>
                        <a:cs typeface="+mn-cs"/>
                      </a:endParaRPr>
                    </a:p>
                  </a:txBody>
                  <a:tcPr marL="71993" marR="71993" marT="35997" marB="35997" anchor="ctr">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68897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50" b="1" dirty="0" smtClean="0">
                          <a:solidFill>
                            <a:schemeClr val="bg1"/>
                          </a:solidFill>
                        </a:rPr>
                        <a:t>(*)</a:t>
                      </a:r>
                    </a:p>
                  </a:txBody>
                  <a:tcPr marL="0" marR="0"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50" b="1" dirty="0" smtClean="0">
                          <a:solidFill>
                            <a:schemeClr val="bg1"/>
                          </a:solidFill>
                        </a:rPr>
                        <a:t>(*)</a:t>
                      </a:r>
                      <a:endParaRPr lang="en-US" sz="1150" b="1" dirty="0">
                        <a:solidFill>
                          <a:schemeClr val="bg1"/>
                        </a:solidFill>
                      </a:endParaRPr>
                    </a:p>
                  </a:txBody>
                  <a:tcPr marL="0" marR="0"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algn="r" defTabSz="914400" rtl="1" eaLnBrk="1" fontAlgn="ctr" latinLnBrk="0" hangingPunct="1"/>
                      <a:r>
                        <a:rPr lang="ar-EG" sz="1150" b="1" kern="1200" dirty="0" smtClean="0">
                          <a:solidFill>
                            <a:schemeClr val="bg1"/>
                          </a:solidFill>
                          <a:latin typeface="+mn-lt"/>
                          <a:ea typeface="+mn-ea"/>
                          <a:cs typeface="+mn-cs"/>
                        </a:rPr>
                        <a:t>4.6.</a:t>
                      </a:r>
                      <a:r>
                        <a:rPr lang="ar-EG" sz="1150" b="1" kern="1200" baseline="0" dirty="0" smtClean="0">
                          <a:solidFill>
                            <a:schemeClr val="bg1"/>
                          </a:solidFill>
                          <a:latin typeface="+mn-lt"/>
                          <a:ea typeface="+mn-ea"/>
                          <a:cs typeface="+mn-cs"/>
                        </a:rPr>
                        <a:t> مقياس الوعي البيئي لدي العاملين بالمستشفي</a:t>
                      </a:r>
                      <a:endParaRPr lang="en-US" sz="1150" b="1" kern="1200" dirty="0">
                        <a:solidFill>
                          <a:schemeClr val="bg1"/>
                        </a:solidFill>
                        <a:latin typeface="+mn-lt"/>
                        <a:ea typeface="+mn-ea"/>
                        <a:cs typeface="+mn-cs"/>
                      </a:endParaRPr>
                    </a:p>
                  </a:txBody>
                  <a:tcPr marL="71993" marR="71993" marT="35997" marB="35997" anchor="ctr">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bl>
          </a:graphicData>
        </a:graphic>
      </p:graphicFrame>
      <p:graphicFrame>
        <p:nvGraphicFramePr>
          <p:cNvPr id="40" name="Content Placeholder 5"/>
          <p:cNvGraphicFramePr>
            <a:graphicFrameLocks/>
          </p:cNvGraphicFramePr>
          <p:nvPr>
            <p:extLst>
              <p:ext uri="{D42A27DB-BD31-4B8C-83A1-F6EECF244321}">
                <p14:modId xmlns:p14="http://schemas.microsoft.com/office/powerpoint/2010/main" val="1995135469"/>
              </p:ext>
            </p:extLst>
          </p:nvPr>
        </p:nvGraphicFramePr>
        <p:xfrm>
          <a:off x="3854839" y="3656347"/>
          <a:ext cx="2864534" cy="2942964"/>
        </p:xfrm>
        <a:graphic>
          <a:graphicData uri="http://schemas.openxmlformats.org/drawingml/2006/table">
            <a:tbl>
              <a:tblPr firstRow="1" bandRow="1">
                <a:tableStyleId>{5C22544A-7EE6-4342-B048-85BDC9FD1C3A}</a:tableStyleId>
              </a:tblPr>
              <a:tblGrid>
                <a:gridCol w="539740">
                  <a:extLst>
                    <a:ext uri="{9D8B030D-6E8A-4147-A177-3AD203B41FA5}">
                      <a16:colId xmlns:a16="http://schemas.microsoft.com/office/drawing/2014/main" xmlns="" val="20000"/>
                    </a:ext>
                  </a:extLst>
                </a:gridCol>
                <a:gridCol w="515046">
                  <a:extLst>
                    <a:ext uri="{9D8B030D-6E8A-4147-A177-3AD203B41FA5}">
                      <a16:colId xmlns:a16="http://schemas.microsoft.com/office/drawing/2014/main" xmlns="" val="20001"/>
                    </a:ext>
                  </a:extLst>
                </a:gridCol>
                <a:gridCol w="1809748">
                  <a:extLst>
                    <a:ext uri="{9D8B030D-6E8A-4147-A177-3AD203B41FA5}">
                      <a16:colId xmlns:a16="http://schemas.microsoft.com/office/drawing/2014/main" xmlns="" val="20002"/>
                    </a:ext>
                  </a:extLst>
                </a:gridCol>
              </a:tblGrid>
              <a:tr h="0">
                <a:tc>
                  <a:txBody>
                    <a:bodyPr/>
                    <a:lstStyle/>
                    <a:p>
                      <a:pPr algn="ctr" rtl="1"/>
                      <a:r>
                        <a:rPr lang="ar-EG" sz="1050" dirty="0" smtClean="0">
                          <a:solidFill>
                            <a:schemeClr val="bg1"/>
                          </a:solidFill>
                        </a:rPr>
                        <a:t>المستهدف</a:t>
                      </a:r>
                      <a:endParaRPr lang="en-US" sz="1050" dirty="0">
                        <a:solidFill>
                          <a:schemeClr val="bg1"/>
                        </a:solidFill>
                      </a:endParaRPr>
                    </a:p>
                  </a:txBody>
                  <a:tcPr marL="0" marR="0" marT="35997" marB="35997" anchor="ctr" anchorCtr="1">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ar-EG" sz="1050" dirty="0" smtClean="0">
                          <a:solidFill>
                            <a:schemeClr val="bg1"/>
                          </a:solidFill>
                        </a:rPr>
                        <a:t>حالياً</a:t>
                      </a:r>
                      <a:endParaRPr lang="en-US" sz="1050" dirty="0">
                        <a:solidFill>
                          <a:schemeClr val="bg1"/>
                        </a:solidFill>
                      </a:endParaRPr>
                    </a:p>
                  </a:txBody>
                  <a:tcPr marL="0" marR="0" marT="35997" marB="35997" anchor="ctr" anchorCtr="1">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endParaRPr lang="en-US" sz="1100" dirty="0">
                        <a:solidFill>
                          <a:schemeClr val="bg1"/>
                        </a:solidFill>
                      </a:endParaRPr>
                    </a:p>
                  </a:txBody>
                  <a:tcPr marL="0" marR="0" marT="35997" marB="35997" anchor="ctr" anchorCtr="1">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608611">
                <a:tc>
                  <a:txBody>
                    <a:bodyPr/>
                    <a:lstStyle/>
                    <a:p>
                      <a:r>
                        <a:rPr lang="ar-EG" sz="1100" b="1" dirty="0" smtClean="0">
                          <a:solidFill>
                            <a:schemeClr val="bg1"/>
                          </a:solidFill>
                        </a:rPr>
                        <a:t>100%</a:t>
                      </a:r>
                      <a:endParaRPr lang="en-US" sz="1100" b="1" dirty="0">
                        <a:solidFill>
                          <a:schemeClr val="bg1"/>
                        </a:solidFill>
                      </a:endParaRPr>
                    </a:p>
                  </a:txBody>
                  <a:tcPr marL="71993" marR="71993" marT="35997" marB="35997" anchor="ctr" anchorCtr="1">
                    <a:lnL w="12700" cmpd="sng">
                      <a:noFill/>
                    </a:lnL>
                    <a:lnR w="12700" cmpd="sng">
                      <a:noFill/>
                    </a:lnR>
                    <a:lnT w="28575" cap="flat" cmpd="sng" algn="ctr">
                      <a:solidFill>
                        <a:schemeClr val="bg1"/>
                      </a:solidFill>
                      <a:prstDash val="solid"/>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ar-EG" sz="1100" b="1" dirty="0" smtClean="0">
                          <a:solidFill>
                            <a:schemeClr val="bg1"/>
                          </a:solidFill>
                        </a:rPr>
                        <a:t>95%</a:t>
                      </a:r>
                      <a:endParaRPr lang="en-US" sz="1100" b="1" dirty="0">
                        <a:solidFill>
                          <a:schemeClr val="bg1"/>
                        </a:solidFill>
                      </a:endParaRPr>
                    </a:p>
                  </a:txBody>
                  <a:tcPr marL="71993" marR="71993" marT="35997" marB="35997" anchor="ctr" anchorCtr="1">
                    <a:lnL w="12700" cmpd="sng">
                      <a:noFill/>
                    </a:lnL>
                    <a:lnR w="12700" cmpd="sng">
                      <a:noFill/>
                    </a:lnR>
                    <a:lnT w="28575" cap="flat" cmpd="sng" algn="ctr">
                      <a:solidFill>
                        <a:schemeClr val="bg1"/>
                      </a:solidFill>
                      <a:prstDash val="solid"/>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algn="r" defTabSz="914400" rtl="1" eaLnBrk="1" fontAlgn="ctr" latinLnBrk="0" hangingPunct="1"/>
                      <a:r>
                        <a:rPr lang="ar-EG" sz="1150" b="1" kern="1200" dirty="0" smtClean="0">
                          <a:solidFill>
                            <a:schemeClr val="bg1"/>
                          </a:solidFill>
                          <a:latin typeface="+mn-lt"/>
                          <a:ea typeface="+mn-ea"/>
                          <a:cs typeface="+mn-cs"/>
                        </a:rPr>
                        <a:t>1.5.</a:t>
                      </a:r>
                      <a:r>
                        <a:rPr lang="ar-EG" sz="1150" b="1" kern="1200" baseline="0" dirty="0" smtClean="0">
                          <a:solidFill>
                            <a:schemeClr val="bg1"/>
                          </a:solidFill>
                          <a:latin typeface="+mn-lt"/>
                          <a:ea typeface="+mn-ea"/>
                          <a:cs typeface="+mn-cs"/>
                        </a:rPr>
                        <a:t> نسبة الإلتزام بالأهداف الدولية لسلامة المرضي</a:t>
                      </a:r>
                      <a:endParaRPr lang="en-US" sz="1150" b="1" kern="1200" dirty="0">
                        <a:solidFill>
                          <a:schemeClr val="bg1"/>
                        </a:solidFill>
                        <a:latin typeface="+mn-lt"/>
                        <a:ea typeface="+mn-ea"/>
                        <a:cs typeface="+mn-cs"/>
                      </a:endParaRPr>
                    </a:p>
                  </a:txBody>
                  <a:tcPr marL="71993" marR="71993" marT="35997" marB="35997" anchor="ctr">
                    <a:lnL w="12700" cmpd="sng">
                      <a:noFill/>
                    </a:lnL>
                    <a:lnR w="12700" cmpd="sng">
                      <a:noFill/>
                    </a:lnR>
                    <a:lnT w="28575" cap="flat" cmpd="sng" algn="ctr">
                      <a:solidFill>
                        <a:schemeClr val="bg1"/>
                      </a:solidFill>
                      <a:prstDash val="solid"/>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658251">
                <a:tc>
                  <a:txBody>
                    <a:bodyPr/>
                    <a:lstStyle/>
                    <a:p>
                      <a:r>
                        <a:rPr lang="en-US" sz="1100" b="1" dirty="0" smtClean="0">
                          <a:solidFill>
                            <a:schemeClr val="bg1"/>
                          </a:solidFill>
                        </a:rPr>
                        <a:t>(*)</a:t>
                      </a:r>
                      <a:endParaRPr lang="en-US" sz="1100" b="1" dirty="0">
                        <a:solidFill>
                          <a:schemeClr val="bg1"/>
                        </a:solidFill>
                      </a:endParaRPr>
                    </a:p>
                  </a:txBody>
                  <a:tcPr marL="71993" marR="71993"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en-US" sz="1100" b="1" dirty="0" smtClean="0">
                          <a:solidFill>
                            <a:schemeClr val="bg1"/>
                          </a:solidFill>
                        </a:rPr>
                        <a:t>(*)</a:t>
                      </a:r>
                      <a:endParaRPr lang="en-US" sz="1100" b="1" dirty="0">
                        <a:solidFill>
                          <a:schemeClr val="bg1"/>
                        </a:solidFill>
                      </a:endParaRPr>
                    </a:p>
                  </a:txBody>
                  <a:tcPr marL="71993" marR="71993"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algn="r" defTabSz="914400" rtl="1" eaLnBrk="1" fontAlgn="ctr" latinLnBrk="0" hangingPunct="1"/>
                      <a:r>
                        <a:rPr lang="ar-EG" sz="1150" b="1" kern="1200" dirty="0" smtClean="0">
                          <a:solidFill>
                            <a:schemeClr val="bg1"/>
                          </a:solidFill>
                          <a:latin typeface="+mn-lt"/>
                          <a:ea typeface="+mn-ea"/>
                          <a:cs typeface="+mn-cs"/>
                        </a:rPr>
                        <a:t>2.5. نسبة الأخطاء التي وقعت ولم يتم تحديدها مسبقا كمخاطر محتملة</a:t>
                      </a:r>
                    </a:p>
                  </a:txBody>
                  <a:tcPr marL="71993" marR="71993" marT="35997" marB="35997" anchor="ctr">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74749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EG" sz="1150" b="1" dirty="0" smtClean="0">
                          <a:solidFill>
                            <a:schemeClr val="bg1"/>
                          </a:solidFill>
                        </a:rPr>
                        <a:t>100%</a:t>
                      </a:r>
                      <a:endParaRPr lang="en-US" sz="1150" b="1" dirty="0" smtClean="0">
                        <a:solidFill>
                          <a:schemeClr val="bg1"/>
                        </a:solidFill>
                      </a:endParaRPr>
                    </a:p>
                  </a:txBody>
                  <a:tcPr marL="0" marR="0"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r"/>
                      <a:r>
                        <a:rPr lang="ar-EG" sz="1150" b="1" dirty="0" smtClean="0">
                          <a:solidFill>
                            <a:schemeClr val="bg1"/>
                          </a:solidFill>
                        </a:rPr>
                        <a:t>35%</a:t>
                      </a:r>
                      <a:endParaRPr lang="en-US" sz="1150" b="1" dirty="0">
                        <a:solidFill>
                          <a:schemeClr val="bg1"/>
                        </a:solidFill>
                      </a:endParaRPr>
                    </a:p>
                  </a:txBody>
                  <a:tcPr marL="0" marR="0"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algn="r" defTabSz="914400" rtl="1" eaLnBrk="1" fontAlgn="ctr" latinLnBrk="0" hangingPunct="1"/>
                      <a:r>
                        <a:rPr lang="ar-EG" sz="1150" b="1" kern="1200" dirty="0" smtClean="0">
                          <a:solidFill>
                            <a:schemeClr val="bg1"/>
                          </a:solidFill>
                          <a:latin typeface="+mn-lt"/>
                          <a:ea typeface="+mn-ea"/>
                          <a:cs typeface="+mn-cs"/>
                        </a:rPr>
                        <a:t>3.5. نسبة الأخطاء التي وقعت ولم يتم مسبقا تحديد لها إجراءات وقائية</a:t>
                      </a:r>
                      <a:endParaRPr lang="en-US" sz="1150" b="1" kern="1200" dirty="0">
                        <a:solidFill>
                          <a:schemeClr val="bg1"/>
                        </a:solidFill>
                        <a:latin typeface="+mn-lt"/>
                        <a:ea typeface="+mn-ea"/>
                        <a:cs typeface="+mn-cs"/>
                      </a:endParaRPr>
                    </a:p>
                  </a:txBody>
                  <a:tcPr marL="71993" marR="71993" marT="35997" marB="35997" anchor="ctr">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68897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EG" sz="1200" b="1" dirty="0" smtClean="0">
                          <a:solidFill>
                            <a:schemeClr val="bg1"/>
                          </a:solidFill>
                        </a:rPr>
                        <a:t>100%</a:t>
                      </a:r>
                      <a:endParaRPr lang="en-US" sz="1200" b="1" dirty="0" smtClean="0">
                        <a:solidFill>
                          <a:schemeClr val="bg1"/>
                        </a:solidFill>
                      </a:endParaRPr>
                    </a:p>
                  </a:txBody>
                  <a:tcPr marL="0" marR="0"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ctr"/>
                      <a:r>
                        <a:rPr lang="ar-EG" sz="1150" b="1" dirty="0" smtClean="0">
                          <a:solidFill>
                            <a:schemeClr val="bg1"/>
                          </a:solidFill>
                        </a:rPr>
                        <a:t>65%</a:t>
                      </a:r>
                      <a:endParaRPr lang="en-US" sz="1150" b="1" dirty="0">
                        <a:solidFill>
                          <a:schemeClr val="bg1"/>
                        </a:solidFill>
                      </a:endParaRPr>
                    </a:p>
                  </a:txBody>
                  <a:tcPr marL="0" marR="0"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algn="r" defTabSz="914400" rtl="1" eaLnBrk="1" fontAlgn="ctr" latinLnBrk="0" hangingPunct="1"/>
                      <a:r>
                        <a:rPr lang="ar-EG" sz="1150" b="1" kern="1200" dirty="0" smtClean="0">
                          <a:solidFill>
                            <a:schemeClr val="bg1"/>
                          </a:solidFill>
                          <a:latin typeface="+mn-lt"/>
                          <a:ea typeface="+mn-ea"/>
                          <a:cs typeface="+mn-cs"/>
                        </a:rPr>
                        <a:t>4.5.</a:t>
                      </a:r>
                      <a:r>
                        <a:rPr lang="ar-EG" sz="1150" b="1" kern="1200" baseline="0" dirty="0" smtClean="0">
                          <a:solidFill>
                            <a:schemeClr val="bg1"/>
                          </a:solidFill>
                          <a:latin typeface="+mn-lt"/>
                          <a:ea typeface="+mn-ea"/>
                          <a:cs typeface="+mn-cs"/>
                        </a:rPr>
                        <a:t> نسبة تطبيق الإجراءات التصحيحية للأخطاء التي وقعت</a:t>
                      </a:r>
                      <a:endParaRPr lang="en-US" sz="1150" b="1" kern="1200" dirty="0">
                        <a:solidFill>
                          <a:schemeClr val="bg1"/>
                        </a:solidFill>
                        <a:latin typeface="+mn-lt"/>
                        <a:ea typeface="+mn-ea"/>
                        <a:cs typeface="+mn-cs"/>
                      </a:endParaRPr>
                    </a:p>
                  </a:txBody>
                  <a:tcPr marL="71993" marR="71993" marT="35997" marB="35997" anchor="ctr">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35228603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2" name="Round Diagonal Corner Rectangle 11"/>
          <p:cNvSpPr/>
          <p:nvPr/>
        </p:nvSpPr>
        <p:spPr>
          <a:xfrm>
            <a:off x="3721900" y="257534"/>
            <a:ext cx="3180829" cy="6701661"/>
          </a:xfrm>
          <a:prstGeom prst="round2DiagRect">
            <a:avLst/>
          </a:prstGeom>
          <a:solidFill>
            <a:srgbClr val="7030A0"/>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 Diagonal Corner Rectangle 22"/>
          <p:cNvSpPr/>
          <p:nvPr/>
        </p:nvSpPr>
        <p:spPr>
          <a:xfrm>
            <a:off x="4029934" y="477457"/>
            <a:ext cx="1209124" cy="1209124"/>
          </a:xfrm>
          <a:prstGeom prst="round2DiagRect">
            <a:avLst/>
          </a:prstGeom>
          <a:solidFill>
            <a:srgbClr val="9F5FCF"/>
          </a:solidFill>
          <a:ln w="762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3971308" y="1982313"/>
            <a:ext cx="2656673" cy="646331"/>
          </a:xfrm>
          <a:prstGeom prst="rect">
            <a:avLst/>
          </a:prstGeom>
        </p:spPr>
        <p:txBody>
          <a:bodyPr wrap="square">
            <a:spAutoFit/>
          </a:bodyPr>
          <a:lstStyle/>
          <a:p>
            <a:pPr algn="ctr"/>
            <a:r>
              <a:rPr lang="ar-EG" b="1" dirty="0">
                <a:solidFill>
                  <a:schemeClr val="bg1"/>
                </a:solidFill>
                <a:latin typeface="Microsoft Uighur" panose="02000000000000000000" pitchFamily="2" charset="-78"/>
                <a:cs typeface="Microsoft Uighur" panose="02000000000000000000" pitchFamily="2" charset="-78"/>
              </a:rPr>
              <a:t>نبني على النشاط البحثي الحالي بالمستشفى ونعمل على توسيعه</a:t>
            </a:r>
            <a:endParaRPr lang="en-US" b="1" dirty="0">
              <a:solidFill>
                <a:schemeClr val="bg1"/>
              </a:solidFill>
              <a:latin typeface="Microsoft Uighur" panose="02000000000000000000" pitchFamily="2" charset="-78"/>
              <a:cs typeface="Microsoft Uighur" panose="02000000000000000000" pitchFamily="2" charset="-78"/>
            </a:endParaRPr>
          </a:p>
        </p:txBody>
      </p:sp>
      <p:pic>
        <p:nvPicPr>
          <p:cNvPr id="27" name="Picture 26"/>
          <p:cNvPicPr>
            <a:picLocks noChangeAspect="1"/>
          </p:cNvPicPr>
          <p:nvPr/>
        </p:nvPicPr>
        <p:blipFill>
          <a:blip r:embed="rId2">
            <a:biLevel thresh="75000"/>
          </a:blip>
          <a:stretch>
            <a:fillRect/>
          </a:stretch>
        </p:blipFill>
        <p:spPr>
          <a:xfrm>
            <a:off x="4191359" y="638881"/>
            <a:ext cx="886273" cy="886273"/>
          </a:xfrm>
          <a:prstGeom prst="rect">
            <a:avLst/>
          </a:prstGeom>
          <a:effectLst>
            <a:outerShdw blurRad="63500" sx="102000" sy="102000" algn="ctr" rotWithShape="0">
              <a:prstClr val="black">
                <a:alpha val="40000"/>
              </a:prstClr>
            </a:outerShdw>
          </a:effectLst>
        </p:spPr>
      </p:pic>
      <p:sp>
        <p:nvSpPr>
          <p:cNvPr id="26" name="Rectangle 25"/>
          <p:cNvSpPr/>
          <p:nvPr/>
        </p:nvSpPr>
        <p:spPr>
          <a:xfrm>
            <a:off x="5259851" y="748891"/>
            <a:ext cx="1631890" cy="923330"/>
          </a:xfrm>
          <a:prstGeom prst="rect">
            <a:avLst/>
          </a:prstGeom>
        </p:spPr>
        <p:txBody>
          <a:bodyPr wrap="square">
            <a:spAutoFit/>
          </a:bodyPr>
          <a:lstStyle/>
          <a:p>
            <a:r>
              <a:rPr lang="ar-EG" dirty="0">
                <a:ln>
                  <a:solidFill>
                    <a:schemeClr val="bg1"/>
                  </a:solidFill>
                </a:ln>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البناء على النشاط البحثي وتوسيعه</a:t>
            </a:r>
            <a:endParaRPr lang="en-US" dirty="0">
              <a:ln>
                <a:solidFill>
                  <a:schemeClr val="bg1"/>
                </a:solidFill>
              </a:ln>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3" name="5-Point Star 20"/>
          <p:cNvSpPr/>
          <p:nvPr/>
        </p:nvSpPr>
        <p:spPr>
          <a:xfrm>
            <a:off x="6507426" y="210291"/>
            <a:ext cx="461555" cy="461555"/>
          </a:xfrm>
          <a:prstGeom prst="ellipse">
            <a:avLst/>
          </a:prstGeom>
          <a:solidFill>
            <a:schemeClr val="bg1"/>
          </a:solidFill>
          <a:ln w="76200">
            <a:solidFill>
              <a:srgbClr val="7030A0"/>
            </a:solidFill>
          </a:ln>
          <a:effectLst/>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nchorCtr="1"/>
          <a:lstStyle/>
          <a:p>
            <a:pPr algn="ctr"/>
            <a:r>
              <a:rPr lang="ar-EG" sz="2000" b="1" dirty="0">
                <a:ln>
                  <a:solidFill>
                    <a:srgbClr val="7030A0"/>
                  </a:solidFill>
                </a:ln>
                <a:solidFill>
                  <a:srgbClr val="7030A0"/>
                </a:solidFill>
                <a:latin typeface="Bradley Hand ITC" panose="03070402050302030203" pitchFamily="66" charset="0"/>
              </a:rPr>
              <a:t>3</a:t>
            </a:r>
            <a:endParaRPr lang="en-US" sz="2000" b="1" dirty="0">
              <a:ln>
                <a:solidFill>
                  <a:srgbClr val="7030A0"/>
                </a:solidFill>
              </a:ln>
              <a:solidFill>
                <a:srgbClr val="7030A0"/>
              </a:solidFill>
              <a:latin typeface="Bradley Hand ITC" panose="03070402050302030203" pitchFamily="66" charset="0"/>
            </a:endParaRPr>
          </a:p>
        </p:txBody>
      </p:sp>
      <p:sp>
        <p:nvSpPr>
          <p:cNvPr id="37" name="Rounded Rectangle 36"/>
          <p:cNvSpPr/>
          <p:nvPr/>
        </p:nvSpPr>
        <p:spPr>
          <a:xfrm>
            <a:off x="3966647" y="2905608"/>
            <a:ext cx="2661334" cy="374571"/>
          </a:xfrm>
          <a:prstGeom prst="roundRect">
            <a:avLst>
              <a:gd name="adj" fmla="val 50000"/>
            </a:avLst>
          </a:prstGeom>
          <a:solidFill>
            <a:srgbClr val="9F5FCF"/>
          </a:solidFill>
          <a:ln w="38100">
            <a:solidFill>
              <a:schemeClr val="bg1"/>
            </a:solidFill>
          </a:ln>
        </p:spPr>
        <p:txBody>
          <a:bodyPr wrap="square" tIns="91440" anchor="ctr" anchorCtr="1">
            <a:noAutofit/>
          </a:bodyPr>
          <a:lstStyle/>
          <a:p>
            <a:pPr algn="ctr"/>
            <a:r>
              <a:rPr lang="ar-EG" sz="1600" b="1" dirty="0">
                <a:ln>
                  <a:solidFill>
                    <a:schemeClr val="bg1"/>
                  </a:solidFill>
                </a:ln>
                <a:solidFill>
                  <a:schemeClr val="bg1"/>
                </a:solidFill>
                <a:effectLst>
                  <a:outerShdw blurRad="38100" dist="38100" dir="2700000" algn="tl">
                    <a:srgbClr val="000000">
                      <a:alpha val="43137"/>
                    </a:srgbClr>
                  </a:outerShdw>
                </a:effectLst>
                <a:latin typeface="Bradley Hand ITC" panose="03070402050302030203" pitchFamily="66" charset="0"/>
              </a:rPr>
              <a:t>مؤشرات الأداء الإستراتيجية </a:t>
            </a:r>
            <a:endParaRPr lang="en-US" sz="1600" b="1" dirty="0">
              <a:ln>
                <a:solidFill>
                  <a:schemeClr val="bg1"/>
                </a:solidFill>
              </a:ln>
              <a:solidFill>
                <a:schemeClr val="bg1"/>
              </a:solidFill>
              <a:effectLst>
                <a:outerShdw blurRad="38100" dist="38100" dir="2700000" algn="tl">
                  <a:srgbClr val="000000">
                    <a:alpha val="43137"/>
                  </a:srgbClr>
                </a:outerShdw>
              </a:effectLst>
              <a:latin typeface="Bradley Hand ITC" panose="03070402050302030203" pitchFamily="66" charset="0"/>
            </a:endParaRPr>
          </a:p>
        </p:txBody>
      </p:sp>
      <p:sp>
        <p:nvSpPr>
          <p:cNvPr id="52" name="Round Diagonal Corner Rectangle 51"/>
          <p:cNvSpPr/>
          <p:nvPr/>
        </p:nvSpPr>
        <p:spPr>
          <a:xfrm>
            <a:off x="340814" y="255548"/>
            <a:ext cx="3180829" cy="6701661"/>
          </a:xfrm>
          <a:prstGeom prst="round2DiagRect">
            <a:avLst/>
          </a:prstGeom>
          <a:solidFill>
            <a:srgbClr val="1F4E79"/>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ound Diagonal Corner Rectangle 52"/>
          <p:cNvSpPr/>
          <p:nvPr/>
        </p:nvSpPr>
        <p:spPr>
          <a:xfrm>
            <a:off x="620808" y="475471"/>
            <a:ext cx="1209124" cy="1209124"/>
          </a:xfrm>
          <a:prstGeom prst="round2DiagRect">
            <a:avLst/>
          </a:prstGeom>
          <a:solidFill>
            <a:srgbClr val="2A6BA6"/>
          </a:solidFill>
          <a:ln w="762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449245" y="1846816"/>
            <a:ext cx="2963966" cy="913070"/>
          </a:xfrm>
          <a:prstGeom prst="rect">
            <a:avLst/>
          </a:prstGeom>
        </p:spPr>
        <p:txBody>
          <a:bodyPr wrap="square">
            <a:spAutoFit/>
          </a:bodyPr>
          <a:lstStyle/>
          <a:p>
            <a:pPr algn="ctr">
              <a:lnSpc>
                <a:spcPts val="1600"/>
              </a:lnSpc>
            </a:pPr>
            <a:r>
              <a:rPr lang="ar-EG" sz="1700" b="1" dirty="0">
                <a:solidFill>
                  <a:schemeClr val="bg1"/>
                </a:solidFill>
                <a:latin typeface="Microsoft Uighur" panose="02000000000000000000" pitchFamily="2" charset="-78"/>
                <a:cs typeface="Microsoft Uighur" panose="02000000000000000000" pitchFamily="2" charset="-78"/>
              </a:rPr>
              <a:t>نراعي الجودة في كل جانب من جوانب العمليات الداخلية بينما نرسخ لنموذج يتسم بالديناميكية وسرعة الحركة يحقق مكانة عالمية في مجال تقديم الرعاية الطبية لمرضى السرطان من الأطفال</a:t>
            </a:r>
            <a:endParaRPr lang="en-US" sz="1700" b="1" dirty="0">
              <a:solidFill>
                <a:schemeClr val="bg1"/>
              </a:solidFill>
              <a:latin typeface="Microsoft Uighur" panose="02000000000000000000" pitchFamily="2" charset="-78"/>
              <a:cs typeface="Microsoft Uighur" panose="02000000000000000000" pitchFamily="2" charset="-78"/>
            </a:endParaRPr>
          </a:p>
        </p:txBody>
      </p:sp>
      <p:sp>
        <p:nvSpPr>
          <p:cNvPr id="55" name="Rectangle 54"/>
          <p:cNvSpPr/>
          <p:nvPr/>
        </p:nvSpPr>
        <p:spPr>
          <a:xfrm>
            <a:off x="1877384" y="748891"/>
            <a:ext cx="1476130" cy="923330"/>
          </a:xfrm>
          <a:prstGeom prst="rect">
            <a:avLst/>
          </a:prstGeom>
        </p:spPr>
        <p:txBody>
          <a:bodyPr wrap="square">
            <a:spAutoFit/>
          </a:bodyPr>
          <a:lstStyle/>
          <a:p>
            <a:r>
              <a:rPr lang="ar-EG" dirty="0">
                <a:ln>
                  <a:solidFill>
                    <a:schemeClr val="bg1"/>
                  </a:solidFill>
                </a:ln>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الجودة في كل جوانب العمليات</a:t>
            </a:r>
            <a:endParaRPr lang="en-US" dirty="0">
              <a:ln>
                <a:solidFill>
                  <a:schemeClr val="bg1"/>
                </a:solidFill>
              </a:ln>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pic>
        <p:nvPicPr>
          <p:cNvPr id="56" name="Picture 55"/>
          <p:cNvPicPr>
            <a:picLocks noChangeAspect="1"/>
          </p:cNvPicPr>
          <p:nvPr/>
        </p:nvPicPr>
        <p:blipFill>
          <a:blip r:embed="rId3">
            <a:biLevel thresh="75000"/>
          </a:blip>
          <a:stretch>
            <a:fillRect/>
          </a:stretch>
        </p:blipFill>
        <p:spPr>
          <a:xfrm>
            <a:off x="713366" y="568028"/>
            <a:ext cx="1024008" cy="1024008"/>
          </a:xfrm>
          <a:prstGeom prst="rect">
            <a:avLst/>
          </a:prstGeom>
          <a:ln w="28575">
            <a:noFill/>
          </a:ln>
          <a:effectLst>
            <a:outerShdw blurRad="63500" sx="102000" sy="102000" algn="ctr" rotWithShape="0">
              <a:prstClr val="black">
                <a:alpha val="40000"/>
              </a:prstClr>
            </a:outerShdw>
          </a:effectLst>
        </p:spPr>
      </p:pic>
      <p:sp>
        <p:nvSpPr>
          <p:cNvPr id="57" name="5-Point Star 20"/>
          <p:cNvSpPr/>
          <p:nvPr/>
        </p:nvSpPr>
        <p:spPr>
          <a:xfrm>
            <a:off x="3100141" y="210291"/>
            <a:ext cx="461555" cy="461555"/>
          </a:xfrm>
          <a:prstGeom prst="ellipse">
            <a:avLst/>
          </a:prstGeom>
          <a:solidFill>
            <a:schemeClr val="bg1"/>
          </a:solidFill>
          <a:ln w="76200">
            <a:solidFill>
              <a:srgbClr val="1F4E79"/>
            </a:solidFill>
          </a:ln>
          <a:effectLst/>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nchorCtr="1"/>
          <a:lstStyle/>
          <a:p>
            <a:pPr algn="ctr"/>
            <a:r>
              <a:rPr lang="ar-EG" sz="2000" b="1" dirty="0">
                <a:ln>
                  <a:solidFill>
                    <a:srgbClr val="1F4E79"/>
                  </a:solidFill>
                </a:ln>
                <a:solidFill>
                  <a:schemeClr val="accent5">
                    <a:lumMod val="50000"/>
                  </a:schemeClr>
                </a:solidFill>
                <a:latin typeface="Bradley Hand ITC" panose="03070402050302030203" pitchFamily="66" charset="0"/>
              </a:rPr>
              <a:t>4</a:t>
            </a:r>
            <a:endParaRPr lang="en-US" sz="2000" b="1" dirty="0">
              <a:ln>
                <a:solidFill>
                  <a:srgbClr val="1F4E79"/>
                </a:solidFill>
              </a:ln>
              <a:solidFill>
                <a:schemeClr val="accent5">
                  <a:lumMod val="50000"/>
                </a:schemeClr>
              </a:solidFill>
              <a:latin typeface="Bradley Hand ITC" panose="03070402050302030203" pitchFamily="66" charset="0"/>
            </a:endParaRPr>
          </a:p>
        </p:txBody>
      </p:sp>
      <p:sp>
        <p:nvSpPr>
          <p:cNvPr id="58" name="Rounded Rectangle 57"/>
          <p:cNvSpPr/>
          <p:nvPr/>
        </p:nvSpPr>
        <p:spPr>
          <a:xfrm>
            <a:off x="606161" y="2903623"/>
            <a:ext cx="2661334" cy="374571"/>
          </a:xfrm>
          <a:prstGeom prst="roundRect">
            <a:avLst>
              <a:gd name="adj" fmla="val 50000"/>
            </a:avLst>
          </a:prstGeom>
          <a:solidFill>
            <a:srgbClr val="2A6BA6"/>
          </a:solidFill>
          <a:ln w="38100">
            <a:solidFill>
              <a:schemeClr val="bg1"/>
            </a:solidFill>
          </a:ln>
        </p:spPr>
        <p:txBody>
          <a:bodyPr wrap="square" tIns="91440" anchor="ctr" anchorCtr="1">
            <a:noAutofit/>
          </a:bodyPr>
          <a:lstStyle/>
          <a:p>
            <a:pPr algn="ctr"/>
            <a:r>
              <a:rPr lang="ar-EG" sz="1600" b="1" dirty="0">
                <a:ln>
                  <a:solidFill>
                    <a:schemeClr val="bg1"/>
                  </a:solidFill>
                </a:ln>
                <a:solidFill>
                  <a:schemeClr val="bg1"/>
                </a:solidFill>
                <a:effectLst>
                  <a:outerShdw blurRad="38100" dist="38100" dir="2700000" algn="tl">
                    <a:srgbClr val="000000">
                      <a:alpha val="43137"/>
                    </a:srgbClr>
                  </a:outerShdw>
                </a:effectLst>
                <a:latin typeface="Bradley Hand ITC" panose="03070402050302030203" pitchFamily="66" charset="0"/>
              </a:rPr>
              <a:t>مؤشرات الأداء الإستراتيجية </a:t>
            </a:r>
            <a:endParaRPr lang="en-US" sz="1600" b="1" dirty="0">
              <a:ln>
                <a:solidFill>
                  <a:schemeClr val="bg1"/>
                </a:solidFill>
              </a:ln>
              <a:solidFill>
                <a:schemeClr val="bg1"/>
              </a:solidFill>
              <a:effectLst>
                <a:outerShdw blurRad="38100" dist="38100" dir="2700000" algn="tl">
                  <a:srgbClr val="000000">
                    <a:alpha val="43137"/>
                  </a:srgbClr>
                </a:outerShdw>
              </a:effectLst>
              <a:latin typeface="Bradley Hand ITC" panose="03070402050302030203" pitchFamily="66" charset="0"/>
            </a:endParaRPr>
          </a:p>
        </p:txBody>
      </p:sp>
      <p:graphicFrame>
        <p:nvGraphicFramePr>
          <p:cNvPr id="60" name="Content Placeholder 5"/>
          <p:cNvGraphicFramePr>
            <a:graphicFrameLocks/>
          </p:cNvGraphicFramePr>
          <p:nvPr>
            <p:extLst>
              <p:ext uri="{D42A27DB-BD31-4B8C-83A1-F6EECF244321}">
                <p14:modId xmlns:p14="http://schemas.microsoft.com/office/powerpoint/2010/main" val="2043690969"/>
              </p:ext>
            </p:extLst>
          </p:nvPr>
        </p:nvGraphicFramePr>
        <p:xfrm>
          <a:off x="463766" y="3651378"/>
          <a:ext cx="2864534" cy="2735069"/>
        </p:xfrm>
        <a:graphic>
          <a:graphicData uri="http://schemas.openxmlformats.org/drawingml/2006/table">
            <a:tbl>
              <a:tblPr firstRow="1" bandRow="1">
                <a:tableStyleId>{5C22544A-7EE6-4342-B048-85BDC9FD1C3A}</a:tableStyleId>
              </a:tblPr>
              <a:tblGrid>
                <a:gridCol w="479536">
                  <a:extLst>
                    <a:ext uri="{9D8B030D-6E8A-4147-A177-3AD203B41FA5}">
                      <a16:colId xmlns:a16="http://schemas.microsoft.com/office/drawing/2014/main" xmlns="" val="20000"/>
                    </a:ext>
                  </a:extLst>
                </a:gridCol>
                <a:gridCol w="492698">
                  <a:extLst>
                    <a:ext uri="{9D8B030D-6E8A-4147-A177-3AD203B41FA5}">
                      <a16:colId xmlns:a16="http://schemas.microsoft.com/office/drawing/2014/main" xmlns="" val="20001"/>
                    </a:ext>
                  </a:extLst>
                </a:gridCol>
                <a:gridCol w="1892300">
                  <a:extLst>
                    <a:ext uri="{9D8B030D-6E8A-4147-A177-3AD203B41FA5}">
                      <a16:colId xmlns:a16="http://schemas.microsoft.com/office/drawing/2014/main" xmlns="" val="20002"/>
                    </a:ext>
                  </a:extLst>
                </a:gridCol>
              </a:tblGrid>
              <a:tr h="0">
                <a:tc>
                  <a:txBody>
                    <a:bodyPr/>
                    <a:lstStyle/>
                    <a:p>
                      <a:pPr algn="ctr" rtl="1"/>
                      <a:r>
                        <a:rPr lang="ar-EG" sz="1050" dirty="0" smtClean="0">
                          <a:solidFill>
                            <a:schemeClr val="bg1"/>
                          </a:solidFill>
                        </a:rPr>
                        <a:t>المستهدف</a:t>
                      </a:r>
                      <a:endParaRPr lang="en-US" sz="1050" dirty="0">
                        <a:solidFill>
                          <a:schemeClr val="bg1"/>
                        </a:solidFill>
                      </a:endParaRPr>
                    </a:p>
                  </a:txBody>
                  <a:tcPr marL="0" marR="0" marT="35997" marB="35997" anchor="ctr" anchorCtr="1">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ar-EG" sz="1050" dirty="0" smtClean="0">
                          <a:solidFill>
                            <a:schemeClr val="bg1"/>
                          </a:solidFill>
                        </a:rPr>
                        <a:t>حالياً</a:t>
                      </a:r>
                      <a:endParaRPr lang="en-US" sz="1050" dirty="0">
                        <a:solidFill>
                          <a:schemeClr val="bg1"/>
                        </a:solidFill>
                      </a:endParaRPr>
                    </a:p>
                  </a:txBody>
                  <a:tcPr marL="0" marR="0" marT="35997" marB="35997" anchor="ctr" anchorCtr="1">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endParaRPr lang="en-US" sz="1100" dirty="0">
                        <a:solidFill>
                          <a:schemeClr val="bg1"/>
                        </a:solidFill>
                      </a:endParaRPr>
                    </a:p>
                  </a:txBody>
                  <a:tcPr marL="0" marR="0" marT="35997" marB="35997" anchor="ctr" anchorCtr="1">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608611">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EG" sz="1150" b="1" kern="1200" dirty="0" smtClean="0">
                          <a:solidFill>
                            <a:schemeClr val="bg1"/>
                          </a:solidFill>
                          <a:latin typeface="+mn-lt"/>
                          <a:ea typeface="+mn-ea"/>
                          <a:cs typeface="+mn-cs"/>
                        </a:rPr>
                        <a:t>7</a:t>
                      </a:r>
                      <a:endParaRPr lang="en-US" sz="1150" b="1" kern="1200" dirty="0" smtClean="0">
                        <a:solidFill>
                          <a:schemeClr val="bg1"/>
                        </a:solidFill>
                        <a:latin typeface="+mn-lt"/>
                        <a:ea typeface="+mn-ea"/>
                        <a:cs typeface="+mn-cs"/>
                      </a:endParaRPr>
                    </a:p>
                  </a:txBody>
                  <a:tcPr marL="0" marR="0" marT="35997" marB="35997" anchor="ctr" anchorCtr="1">
                    <a:lnL w="12700" cmpd="sng">
                      <a:noFill/>
                    </a:lnL>
                    <a:lnR w="12700" cmpd="sng">
                      <a:noFill/>
                    </a:lnR>
                    <a:lnT w="28575" cap="flat" cmpd="sng" algn="ctr">
                      <a:solidFill>
                        <a:schemeClr val="bg1"/>
                      </a:solidFill>
                      <a:prstDash val="solid"/>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EG" sz="1150" b="1" kern="1200" dirty="0" smtClean="0">
                          <a:solidFill>
                            <a:schemeClr val="bg1"/>
                          </a:solidFill>
                          <a:latin typeface="+mn-lt"/>
                          <a:ea typeface="+mn-ea"/>
                          <a:cs typeface="+mn-cs"/>
                        </a:rPr>
                        <a:t>2</a:t>
                      </a:r>
                      <a:endParaRPr lang="en-US" sz="1150" b="1" kern="1200" dirty="0">
                        <a:solidFill>
                          <a:schemeClr val="bg1"/>
                        </a:solidFill>
                        <a:latin typeface="+mn-lt"/>
                        <a:ea typeface="+mn-ea"/>
                        <a:cs typeface="+mn-cs"/>
                      </a:endParaRPr>
                    </a:p>
                  </a:txBody>
                  <a:tcPr marL="0" marR="0" marT="35997" marB="35997" anchor="ctr" anchorCtr="1">
                    <a:lnL w="12700" cmpd="sng">
                      <a:noFill/>
                    </a:lnL>
                    <a:lnR w="12700" cmpd="sng">
                      <a:noFill/>
                    </a:lnR>
                    <a:lnT w="28575" cap="flat" cmpd="sng" algn="ctr">
                      <a:solidFill>
                        <a:schemeClr val="bg1"/>
                      </a:solidFill>
                      <a:prstDash val="solid"/>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algn="r" defTabSz="914400" rtl="1" eaLnBrk="1" fontAlgn="ctr" latinLnBrk="0" hangingPunct="1"/>
                      <a:r>
                        <a:rPr lang="ar-EG" sz="1150" b="1" kern="1200" baseline="0" dirty="0" smtClean="0">
                          <a:solidFill>
                            <a:schemeClr val="bg1"/>
                          </a:solidFill>
                          <a:latin typeface="+mn-lt"/>
                          <a:ea typeface="+mn-ea"/>
                          <a:cs typeface="+mn-cs"/>
                        </a:rPr>
                        <a:t>1.4. عدد شهادات الإعتماد العالمية الحاصلة عليها المستشفي</a:t>
                      </a:r>
                      <a:endParaRPr lang="en-US" sz="1150" b="1" kern="1200" dirty="0">
                        <a:solidFill>
                          <a:schemeClr val="bg1"/>
                        </a:solidFill>
                        <a:latin typeface="+mn-lt"/>
                        <a:ea typeface="+mn-ea"/>
                        <a:cs typeface="+mn-cs"/>
                      </a:endParaRPr>
                    </a:p>
                  </a:txBody>
                  <a:tcPr marL="71993" marR="71993" marT="35997" marB="35997" anchor="ctr">
                    <a:lnL w="12700" cmpd="sng">
                      <a:noFill/>
                    </a:lnL>
                    <a:lnR w="12700" cmpd="sng">
                      <a:noFill/>
                    </a:lnR>
                    <a:lnT w="28575" cap="flat" cmpd="sng" algn="ctr">
                      <a:solidFill>
                        <a:schemeClr val="bg1"/>
                      </a:solidFill>
                      <a:prstDash val="solid"/>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600075">
                <a:tc>
                  <a:txBody>
                    <a:bodyPr/>
                    <a:lstStyle/>
                    <a:p>
                      <a:pPr algn="ctr"/>
                      <a:r>
                        <a:rPr lang="en-US" sz="1150" b="1" dirty="0" smtClean="0">
                          <a:solidFill>
                            <a:schemeClr val="bg1"/>
                          </a:solidFill>
                        </a:rPr>
                        <a:t>(*)</a:t>
                      </a:r>
                      <a:endParaRPr lang="en-US" sz="1150" b="1" dirty="0">
                        <a:solidFill>
                          <a:schemeClr val="bg1"/>
                        </a:solidFill>
                      </a:endParaRPr>
                    </a:p>
                  </a:txBody>
                  <a:tcPr marL="71993" marR="71993"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50" b="1" smtClean="0">
                          <a:solidFill>
                            <a:schemeClr val="bg1"/>
                          </a:solidFill>
                        </a:rPr>
                        <a:t>(*)</a:t>
                      </a:r>
                      <a:endParaRPr lang="en-US" sz="1150" b="1" dirty="0">
                        <a:solidFill>
                          <a:schemeClr val="bg1"/>
                        </a:solidFill>
                      </a:endParaRPr>
                    </a:p>
                  </a:txBody>
                  <a:tcPr marL="71993" marR="71993"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algn="r" defTabSz="914400" rtl="1" eaLnBrk="1" fontAlgn="ctr" latinLnBrk="0" hangingPunct="1"/>
                      <a:r>
                        <a:rPr lang="ar-EG" sz="1150" b="1" kern="1200" dirty="0" smtClean="0">
                          <a:solidFill>
                            <a:schemeClr val="bg1"/>
                          </a:solidFill>
                          <a:latin typeface="+mn-lt"/>
                          <a:ea typeface="+mn-ea"/>
                          <a:cs typeface="+mn-cs"/>
                        </a:rPr>
                        <a:t>2.4. نسبة توثيق و تطبيق الإجراءات القياسية الموحدة</a:t>
                      </a:r>
                    </a:p>
                  </a:txBody>
                  <a:tcPr marL="71993" marR="71993" marT="35997" marB="35997" anchor="ctr">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590550">
                <a:tc>
                  <a:txBody>
                    <a:bodyPr/>
                    <a:lstStyle/>
                    <a:p>
                      <a:pPr algn="ctr"/>
                      <a:r>
                        <a:rPr lang="en-US" sz="1150" b="1" smtClean="0">
                          <a:solidFill>
                            <a:schemeClr val="bg1"/>
                          </a:solidFill>
                        </a:rPr>
                        <a:t>(*)</a:t>
                      </a:r>
                      <a:endParaRPr lang="en-US" sz="1150" b="1" dirty="0">
                        <a:solidFill>
                          <a:schemeClr val="bg1"/>
                        </a:solidFill>
                      </a:endParaRPr>
                    </a:p>
                  </a:txBody>
                  <a:tcPr marL="0" marR="0"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50" b="1" smtClean="0">
                          <a:solidFill>
                            <a:schemeClr val="bg1"/>
                          </a:solidFill>
                        </a:rPr>
                        <a:t>(*)</a:t>
                      </a:r>
                      <a:endParaRPr lang="en-US" sz="1150" b="1" dirty="0">
                        <a:solidFill>
                          <a:schemeClr val="bg1"/>
                        </a:solidFill>
                      </a:endParaRPr>
                    </a:p>
                  </a:txBody>
                  <a:tcPr marL="0" marR="0"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algn="r" defTabSz="914400" rtl="1" eaLnBrk="1" fontAlgn="ctr" latinLnBrk="0" hangingPunct="1"/>
                      <a:r>
                        <a:rPr lang="ar-EG" sz="1150" b="1" kern="1200" dirty="0" smtClean="0">
                          <a:solidFill>
                            <a:schemeClr val="bg1"/>
                          </a:solidFill>
                          <a:latin typeface="+mn-lt"/>
                          <a:ea typeface="+mn-ea"/>
                          <a:cs typeface="+mn-cs"/>
                        </a:rPr>
                        <a:t>3.4. نسبة الموظفين المشاركين بفعالية في أنشظة الجودة وتحسين الأداء المستمر</a:t>
                      </a:r>
                      <a:endParaRPr lang="en-US" sz="1150" b="1" kern="1200" dirty="0">
                        <a:solidFill>
                          <a:schemeClr val="bg1"/>
                        </a:solidFill>
                        <a:latin typeface="+mn-lt"/>
                        <a:ea typeface="+mn-ea"/>
                        <a:cs typeface="+mn-cs"/>
                      </a:endParaRPr>
                    </a:p>
                  </a:txBody>
                  <a:tcPr marL="71993" marR="71993" marT="35997" marB="35997" anchor="ctr">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688975">
                <a:tc>
                  <a:txBody>
                    <a:bodyPr/>
                    <a:lstStyle/>
                    <a:p>
                      <a:pPr algn="ctr"/>
                      <a:r>
                        <a:rPr lang="en-US" sz="1150" b="1" smtClean="0">
                          <a:solidFill>
                            <a:schemeClr val="bg1"/>
                          </a:solidFill>
                        </a:rPr>
                        <a:t>(*)</a:t>
                      </a:r>
                      <a:endParaRPr lang="en-US" sz="1150" b="1" dirty="0">
                        <a:solidFill>
                          <a:schemeClr val="bg1"/>
                        </a:solidFill>
                      </a:endParaRPr>
                    </a:p>
                  </a:txBody>
                  <a:tcPr marL="0" marR="0"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50" b="1" dirty="0" smtClean="0">
                          <a:solidFill>
                            <a:schemeClr val="bg1"/>
                          </a:solidFill>
                        </a:rPr>
                        <a:t>(*)</a:t>
                      </a:r>
                      <a:endParaRPr lang="en-US" sz="1150" b="1" dirty="0">
                        <a:solidFill>
                          <a:schemeClr val="bg1"/>
                        </a:solidFill>
                      </a:endParaRPr>
                    </a:p>
                  </a:txBody>
                  <a:tcPr marL="0" marR="0"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algn="r" defTabSz="914400" rtl="1" eaLnBrk="1" fontAlgn="ctr" latinLnBrk="0" hangingPunct="1"/>
                      <a:r>
                        <a:rPr lang="ar-EG" sz="1150" b="1" kern="1200" dirty="0" smtClean="0">
                          <a:solidFill>
                            <a:schemeClr val="bg1"/>
                          </a:solidFill>
                          <a:latin typeface="+mn-lt"/>
                          <a:ea typeface="+mn-ea"/>
                          <a:cs typeface="+mn-cs"/>
                        </a:rPr>
                        <a:t>4.4.</a:t>
                      </a:r>
                      <a:r>
                        <a:rPr lang="ar-EG" sz="1150" b="1" kern="1200" baseline="0" dirty="0" smtClean="0">
                          <a:solidFill>
                            <a:schemeClr val="bg1"/>
                          </a:solidFill>
                          <a:latin typeface="+mn-lt"/>
                          <a:ea typeface="+mn-ea"/>
                          <a:cs typeface="+mn-cs"/>
                        </a:rPr>
                        <a:t> مؤشر تكلفة الجودة </a:t>
                      </a:r>
                      <a:endParaRPr lang="en-US" sz="1150" b="1" kern="1200" dirty="0">
                        <a:solidFill>
                          <a:schemeClr val="bg1"/>
                        </a:solidFill>
                        <a:latin typeface="+mn-lt"/>
                        <a:ea typeface="+mn-ea"/>
                        <a:cs typeface="+mn-cs"/>
                      </a:endParaRPr>
                    </a:p>
                  </a:txBody>
                  <a:tcPr marL="71993" marR="71993" marT="35997" marB="35997" anchor="ctr">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bl>
          </a:graphicData>
        </a:graphic>
      </p:graphicFrame>
      <p:graphicFrame>
        <p:nvGraphicFramePr>
          <p:cNvPr id="61" name="Content Placeholder 5"/>
          <p:cNvGraphicFramePr>
            <a:graphicFrameLocks/>
          </p:cNvGraphicFramePr>
          <p:nvPr>
            <p:extLst>
              <p:ext uri="{D42A27DB-BD31-4B8C-83A1-F6EECF244321}">
                <p14:modId xmlns:p14="http://schemas.microsoft.com/office/powerpoint/2010/main" val="1980170027"/>
              </p:ext>
            </p:extLst>
          </p:nvPr>
        </p:nvGraphicFramePr>
        <p:xfrm>
          <a:off x="3854839" y="3656347"/>
          <a:ext cx="2864534" cy="2727845"/>
        </p:xfrm>
        <a:graphic>
          <a:graphicData uri="http://schemas.openxmlformats.org/drawingml/2006/table">
            <a:tbl>
              <a:tblPr firstRow="1" bandRow="1">
                <a:tableStyleId>{5C22544A-7EE6-4342-B048-85BDC9FD1C3A}</a:tableStyleId>
              </a:tblPr>
              <a:tblGrid>
                <a:gridCol w="553388">
                  <a:extLst>
                    <a:ext uri="{9D8B030D-6E8A-4147-A177-3AD203B41FA5}">
                      <a16:colId xmlns:a16="http://schemas.microsoft.com/office/drawing/2014/main" xmlns="" val="20000"/>
                    </a:ext>
                  </a:extLst>
                </a:gridCol>
                <a:gridCol w="668740">
                  <a:extLst>
                    <a:ext uri="{9D8B030D-6E8A-4147-A177-3AD203B41FA5}">
                      <a16:colId xmlns:a16="http://schemas.microsoft.com/office/drawing/2014/main" xmlns="" val="20001"/>
                    </a:ext>
                  </a:extLst>
                </a:gridCol>
                <a:gridCol w="1642406">
                  <a:extLst>
                    <a:ext uri="{9D8B030D-6E8A-4147-A177-3AD203B41FA5}">
                      <a16:colId xmlns:a16="http://schemas.microsoft.com/office/drawing/2014/main" xmlns="" val="20002"/>
                    </a:ext>
                  </a:extLst>
                </a:gridCol>
              </a:tblGrid>
              <a:tr h="0">
                <a:tc>
                  <a:txBody>
                    <a:bodyPr/>
                    <a:lstStyle/>
                    <a:p>
                      <a:pPr algn="ctr" rtl="1"/>
                      <a:r>
                        <a:rPr lang="ar-EG" sz="1050" dirty="0" smtClean="0">
                          <a:solidFill>
                            <a:schemeClr val="bg1"/>
                          </a:solidFill>
                        </a:rPr>
                        <a:t>المستهدف</a:t>
                      </a:r>
                      <a:endParaRPr lang="en-US" sz="1050" dirty="0">
                        <a:solidFill>
                          <a:schemeClr val="bg1"/>
                        </a:solidFill>
                      </a:endParaRPr>
                    </a:p>
                  </a:txBody>
                  <a:tcPr marL="0" marR="0" marT="35997" marB="35997" anchor="ctr" anchorCtr="1">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ar-EG" sz="1050" dirty="0" smtClean="0">
                          <a:solidFill>
                            <a:schemeClr val="bg1"/>
                          </a:solidFill>
                        </a:rPr>
                        <a:t>حالياً</a:t>
                      </a:r>
                      <a:endParaRPr lang="en-US" sz="1050" dirty="0">
                        <a:solidFill>
                          <a:schemeClr val="bg1"/>
                        </a:solidFill>
                      </a:endParaRPr>
                    </a:p>
                  </a:txBody>
                  <a:tcPr marL="0" marR="0" marT="35997" marB="35997" anchor="ctr" anchorCtr="1">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endParaRPr lang="en-US" sz="1100" dirty="0">
                        <a:solidFill>
                          <a:schemeClr val="bg1"/>
                        </a:solidFill>
                      </a:endParaRPr>
                    </a:p>
                  </a:txBody>
                  <a:tcPr marL="0" marR="0" marT="35997" marB="35997" anchor="ctr" anchorCtr="1">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608611">
                <a:tc>
                  <a:txBody>
                    <a:bodyPr/>
                    <a:lstStyle/>
                    <a:p>
                      <a:pPr algn="ctr"/>
                      <a:r>
                        <a:rPr lang="ar-EG" sz="1100" b="1" dirty="0" smtClean="0">
                          <a:solidFill>
                            <a:schemeClr val="bg1"/>
                          </a:solidFill>
                        </a:rPr>
                        <a:t> 30 سنويا</a:t>
                      </a:r>
                      <a:endParaRPr lang="en-US" sz="1100" b="1" dirty="0">
                        <a:solidFill>
                          <a:schemeClr val="bg1"/>
                        </a:solidFill>
                      </a:endParaRPr>
                    </a:p>
                  </a:txBody>
                  <a:tcPr marL="71993" marR="71993" marT="35997" marB="35997" anchor="ctr" anchorCtr="1">
                    <a:lnL w="12700" cmpd="sng">
                      <a:noFill/>
                    </a:lnL>
                    <a:lnR w="12700" cmpd="sng">
                      <a:noFill/>
                    </a:lnR>
                    <a:lnT w="28575" cap="flat" cmpd="sng" algn="ctr">
                      <a:solidFill>
                        <a:schemeClr val="bg1"/>
                      </a:solidFill>
                      <a:prstDash val="solid"/>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ctr"/>
                      <a:r>
                        <a:rPr lang="ar-EG" sz="1100" b="1" dirty="0" smtClean="0">
                          <a:solidFill>
                            <a:schemeClr val="bg1"/>
                          </a:solidFill>
                        </a:rPr>
                        <a:t>10</a:t>
                      </a:r>
                    </a:p>
                    <a:p>
                      <a:pPr algn="ctr"/>
                      <a:r>
                        <a:rPr lang="ar-EG" sz="1100" b="1" dirty="0" smtClean="0">
                          <a:solidFill>
                            <a:schemeClr val="bg1"/>
                          </a:solidFill>
                        </a:rPr>
                        <a:t>سنويا</a:t>
                      </a:r>
                      <a:endParaRPr lang="en-US" sz="1100" b="1" dirty="0">
                        <a:solidFill>
                          <a:schemeClr val="bg1"/>
                        </a:solidFill>
                      </a:endParaRPr>
                    </a:p>
                  </a:txBody>
                  <a:tcPr marL="71993" marR="71993" marT="35997" marB="35997" anchor="ctr" anchorCtr="1">
                    <a:lnL w="12700" cmpd="sng">
                      <a:noFill/>
                    </a:lnL>
                    <a:lnR w="12700" cmpd="sng">
                      <a:noFill/>
                    </a:lnR>
                    <a:lnT w="28575" cap="flat" cmpd="sng" algn="ctr">
                      <a:solidFill>
                        <a:schemeClr val="bg1"/>
                      </a:solidFill>
                      <a:prstDash val="solid"/>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algn="r" defTabSz="914400" rtl="1" eaLnBrk="1" fontAlgn="ctr" latinLnBrk="0" hangingPunct="1"/>
                      <a:r>
                        <a:rPr lang="ar-EG" sz="1150" b="1" kern="1200" dirty="0" smtClean="0">
                          <a:solidFill>
                            <a:schemeClr val="bg1"/>
                          </a:solidFill>
                          <a:latin typeface="+mn-lt"/>
                          <a:ea typeface="+mn-ea"/>
                          <a:cs typeface="+mn-cs"/>
                        </a:rPr>
                        <a:t>1.3.</a:t>
                      </a:r>
                      <a:r>
                        <a:rPr lang="ar-EG" sz="1150" b="1" kern="1200" baseline="0" dirty="0" smtClean="0">
                          <a:solidFill>
                            <a:schemeClr val="bg1"/>
                          </a:solidFill>
                          <a:latin typeface="+mn-lt"/>
                          <a:ea typeface="+mn-ea"/>
                          <a:cs typeface="+mn-cs"/>
                        </a:rPr>
                        <a:t> عدد المنشورات العلمية المنشورة سنويا عن طريق العاملين بالمستشفي</a:t>
                      </a:r>
                      <a:endParaRPr lang="en-US" sz="1150" b="1" kern="1200" dirty="0">
                        <a:solidFill>
                          <a:schemeClr val="bg1"/>
                        </a:solidFill>
                        <a:latin typeface="+mn-lt"/>
                        <a:ea typeface="+mn-ea"/>
                        <a:cs typeface="+mn-cs"/>
                      </a:endParaRPr>
                    </a:p>
                  </a:txBody>
                  <a:tcPr marL="71993" marR="71993" marT="35997" marB="35997" anchor="ctr">
                    <a:lnL w="12700" cmpd="sng">
                      <a:noFill/>
                    </a:lnL>
                    <a:lnR w="12700" cmpd="sng">
                      <a:noFill/>
                    </a:lnR>
                    <a:lnT w="28575" cap="flat" cmpd="sng" algn="ctr">
                      <a:solidFill>
                        <a:schemeClr val="bg1"/>
                      </a:solidFill>
                      <a:prstDash val="solid"/>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600075">
                <a:tc>
                  <a:txBody>
                    <a:bodyPr/>
                    <a:lstStyle/>
                    <a:p>
                      <a:pPr algn="ctr" rtl="1"/>
                      <a:r>
                        <a:rPr lang="ar-EG" sz="1100" b="1" dirty="0" smtClean="0">
                          <a:solidFill>
                            <a:schemeClr val="bg1"/>
                          </a:solidFill>
                        </a:rPr>
                        <a:t>31 ديسمبر 2016</a:t>
                      </a:r>
                      <a:endParaRPr lang="en-US" sz="1100" b="1" dirty="0">
                        <a:solidFill>
                          <a:schemeClr val="bg1"/>
                        </a:solidFill>
                      </a:endParaRPr>
                    </a:p>
                  </a:txBody>
                  <a:tcPr marL="71993" marR="71993"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ctr"/>
                      <a:r>
                        <a:rPr lang="ar-EG" sz="1100" b="1" dirty="0" smtClean="0">
                          <a:solidFill>
                            <a:schemeClr val="bg1"/>
                          </a:solidFill>
                        </a:rPr>
                        <a:t>-</a:t>
                      </a:r>
                      <a:endParaRPr lang="en-US" sz="1100" b="1" dirty="0" smtClean="0">
                        <a:solidFill>
                          <a:schemeClr val="bg1"/>
                        </a:solidFill>
                      </a:endParaRPr>
                    </a:p>
                  </a:txBody>
                  <a:tcPr marL="71993" marR="71993"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algn="r" defTabSz="914400" rtl="1" eaLnBrk="1" fontAlgn="ctr" latinLnBrk="0" hangingPunct="1"/>
                      <a:r>
                        <a:rPr lang="ar-EG" sz="1150" b="1" kern="1200" dirty="0" smtClean="0">
                          <a:solidFill>
                            <a:schemeClr val="bg1"/>
                          </a:solidFill>
                          <a:latin typeface="+mn-lt"/>
                          <a:ea typeface="+mn-ea"/>
                          <a:cs typeface="+mn-cs"/>
                        </a:rPr>
                        <a:t>2.3. تاريخ إعتماد لجنة البحث العلمي لإستراتيجية البحث العلمي للمستشفي</a:t>
                      </a:r>
                    </a:p>
                  </a:txBody>
                  <a:tcPr marL="71993" marR="71993" marT="35997" marB="35997" anchor="ctr">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590550">
                <a:tc>
                  <a:txBody>
                    <a:bodyPr/>
                    <a:lstStyle/>
                    <a:p>
                      <a:pPr algn="ctr"/>
                      <a:r>
                        <a:rPr lang="ar-EG" sz="1100" b="1" kern="1200" dirty="0" smtClean="0">
                          <a:solidFill>
                            <a:schemeClr val="bg1"/>
                          </a:solidFill>
                          <a:latin typeface="+mn-lt"/>
                          <a:ea typeface="+mn-ea"/>
                          <a:cs typeface="+mn-cs"/>
                        </a:rPr>
                        <a:t>30مليون</a:t>
                      </a:r>
                      <a:br>
                        <a:rPr lang="ar-EG" sz="1100" b="1" kern="1200" dirty="0" smtClean="0">
                          <a:solidFill>
                            <a:schemeClr val="bg1"/>
                          </a:solidFill>
                          <a:latin typeface="+mn-lt"/>
                          <a:ea typeface="+mn-ea"/>
                          <a:cs typeface="+mn-cs"/>
                        </a:rPr>
                      </a:br>
                      <a:r>
                        <a:rPr lang="ar-EG" sz="1100" b="1" kern="1200" dirty="0" smtClean="0">
                          <a:solidFill>
                            <a:schemeClr val="bg1"/>
                          </a:solidFill>
                          <a:latin typeface="+mn-lt"/>
                          <a:ea typeface="+mn-ea"/>
                          <a:cs typeface="+mn-cs"/>
                        </a:rPr>
                        <a:t>(</a:t>
                      </a:r>
                      <a:r>
                        <a:rPr lang="ar-EG" sz="1100" b="1" kern="1200" baseline="0" dirty="0" smtClean="0">
                          <a:solidFill>
                            <a:schemeClr val="bg1"/>
                          </a:solidFill>
                          <a:latin typeface="+mn-lt"/>
                          <a:ea typeface="+mn-ea"/>
                          <a:cs typeface="+mn-cs"/>
                        </a:rPr>
                        <a:t>2016-2020)</a:t>
                      </a:r>
                      <a:endParaRPr lang="en-US" sz="1000" b="0" kern="1200" dirty="0">
                        <a:solidFill>
                          <a:schemeClr val="bg1"/>
                        </a:solidFill>
                        <a:latin typeface="+mn-lt"/>
                        <a:ea typeface="+mn-ea"/>
                        <a:cs typeface="+mn-cs"/>
                      </a:endParaRPr>
                    </a:p>
                  </a:txBody>
                  <a:tcPr marL="0" marR="0"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ctr"/>
                      <a:r>
                        <a:rPr lang="ar-EG" sz="1100" b="1" dirty="0" smtClean="0">
                          <a:solidFill>
                            <a:schemeClr val="bg1"/>
                          </a:solidFill>
                        </a:rPr>
                        <a:t>15مليون</a:t>
                      </a:r>
                      <a:endParaRPr lang="en-US" sz="1600" b="1" dirty="0" smtClean="0">
                        <a:solidFill>
                          <a:schemeClr val="bg1"/>
                        </a:solidFill>
                      </a:endParaRPr>
                    </a:p>
                    <a:p>
                      <a:pPr algn="ctr"/>
                      <a:r>
                        <a:rPr lang="en-US" sz="1100" b="0" dirty="0" smtClean="0">
                          <a:solidFill>
                            <a:schemeClr val="bg1"/>
                          </a:solidFill>
                        </a:rPr>
                        <a:t>(</a:t>
                      </a:r>
                      <a:r>
                        <a:rPr lang="ar-EG" sz="1100" b="1" dirty="0" smtClean="0">
                          <a:solidFill>
                            <a:schemeClr val="bg1"/>
                          </a:solidFill>
                        </a:rPr>
                        <a:t>2009-2015</a:t>
                      </a:r>
                      <a:r>
                        <a:rPr lang="en-US" sz="1000" b="1" dirty="0" smtClean="0">
                          <a:solidFill>
                            <a:schemeClr val="bg1"/>
                          </a:solidFill>
                        </a:rPr>
                        <a:t>)</a:t>
                      </a:r>
                      <a:endParaRPr lang="en-US" sz="1000" b="1" dirty="0">
                        <a:solidFill>
                          <a:schemeClr val="bg1"/>
                        </a:solidFill>
                      </a:endParaRPr>
                    </a:p>
                  </a:txBody>
                  <a:tcPr marL="0" marR="0"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algn="r" defTabSz="914400" rtl="1" eaLnBrk="1" fontAlgn="ctr" latinLnBrk="0" hangingPunct="1"/>
                      <a:r>
                        <a:rPr lang="ar-EG" sz="1150" b="1" kern="1200" dirty="0" smtClean="0">
                          <a:solidFill>
                            <a:schemeClr val="bg1"/>
                          </a:solidFill>
                          <a:latin typeface="+mn-lt"/>
                          <a:ea typeface="+mn-ea"/>
                          <a:cs typeface="+mn-cs"/>
                        </a:rPr>
                        <a:t>3.3. قيمة المنح العلمية الممنوحة للمستشفي</a:t>
                      </a:r>
                      <a:endParaRPr lang="en-US" sz="1150" b="1" kern="1200" dirty="0">
                        <a:solidFill>
                          <a:schemeClr val="bg1"/>
                        </a:solidFill>
                        <a:latin typeface="+mn-lt"/>
                        <a:ea typeface="+mn-ea"/>
                        <a:cs typeface="+mn-cs"/>
                      </a:endParaRPr>
                    </a:p>
                  </a:txBody>
                  <a:tcPr marL="71993" marR="71993" marT="35997" marB="35997" anchor="ctr">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68897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EG" sz="1100" b="1" dirty="0" smtClean="0">
                          <a:solidFill>
                            <a:schemeClr val="bg1"/>
                          </a:solidFill>
                        </a:rPr>
                        <a:t>100%</a:t>
                      </a:r>
                      <a:br>
                        <a:rPr lang="ar-EG" sz="1100" b="1" dirty="0" smtClean="0">
                          <a:solidFill>
                            <a:schemeClr val="bg1"/>
                          </a:solidFill>
                        </a:rPr>
                      </a:br>
                      <a:r>
                        <a:rPr lang="ar-EG" sz="1100" b="1" dirty="0" smtClean="0">
                          <a:solidFill>
                            <a:schemeClr val="bg1"/>
                          </a:solidFill>
                        </a:rPr>
                        <a:t>100%</a:t>
                      </a:r>
                      <a:endParaRPr lang="en-US" sz="1100" b="1" dirty="0" smtClean="0">
                        <a:solidFill>
                          <a:schemeClr val="bg1"/>
                        </a:solidFill>
                      </a:endParaRPr>
                    </a:p>
                  </a:txBody>
                  <a:tcPr marL="0" marR="0"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ctr"/>
                      <a:r>
                        <a:rPr lang="ar-EG" sz="1150" b="1" dirty="0" smtClean="0">
                          <a:solidFill>
                            <a:schemeClr val="bg1"/>
                          </a:solidFill>
                        </a:rPr>
                        <a:t>65%</a:t>
                      </a:r>
                      <a:r>
                        <a:rPr lang="ar-EG" sz="1150" b="1" baseline="0" dirty="0" smtClean="0">
                          <a:solidFill>
                            <a:schemeClr val="bg1"/>
                          </a:solidFill>
                        </a:rPr>
                        <a:t> الدقه</a:t>
                      </a:r>
                      <a:br>
                        <a:rPr lang="ar-EG" sz="1150" b="1" baseline="0" dirty="0" smtClean="0">
                          <a:solidFill>
                            <a:schemeClr val="bg1"/>
                          </a:solidFill>
                        </a:rPr>
                      </a:br>
                      <a:r>
                        <a:rPr lang="ar-EG" sz="1150" b="1" baseline="0" dirty="0" smtClean="0">
                          <a:solidFill>
                            <a:schemeClr val="bg1"/>
                          </a:solidFill>
                        </a:rPr>
                        <a:t>79% اكتمال</a:t>
                      </a:r>
                      <a:endParaRPr lang="en-US" sz="1150" b="0" i="1" dirty="0">
                        <a:solidFill>
                          <a:schemeClr val="bg1"/>
                        </a:solidFill>
                      </a:endParaRPr>
                    </a:p>
                  </a:txBody>
                  <a:tcPr marL="0" marR="0"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algn="r" defTabSz="914400" rtl="1" eaLnBrk="1" fontAlgn="ctr" latinLnBrk="0" hangingPunct="1"/>
                      <a:r>
                        <a:rPr lang="ar-EG" sz="1150" b="1" kern="1200" dirty="0" smtClean="0">
                          <a:solidFill>
                            <a:schemeClr val="bg1"/>
                          </a:solidFill>
                          <a:latin typeface="+mn-lt"/>
                          <a:ea typeface="+mn-ea"/>
                          <a:cs typeface="+mn-cs"/>
                        </a:rPr>
                        <a:t>4.3.</a:t>
                      </a:r>
                      <a:r>
                        <a:rPr lang="ar-EG" sz="1150" b="1" kern="1200" baseline="0" dirty="0" smtClean="0">
                          <a:solidFill>
                            <a:schemeClr val="bg1"/>
                          </a:solidFill>
                          <a:latin typeface="+mn-lt"/>
                          <a:ea typeface="+mn-ea"/>
                          <a:cs typeface="+mn-cs"/>
                        </a:rPr>
                        <a:t> نسبة إستكمال ودقه بيانات الملفات الطبية للمرضي وقواعد البيانات بالمستشفي</a:t>
                      </a:r>
                      <a:endParaRPr lang="en-US" sz="1150" b="1" kern="1200" dirty="0">
                        <a:solidFill>
                          <a:schemeClr val="bg1"/>
                        </a:solidFill>
                        <a:latin typeface="+mn-lt"/>
                        <a:ea typeface="+mn-ea"/>
                        <a:cs typeface="+mn-cs"/>
                      </a:endParaRPr>
                    </a:p>
                  </a:txBody>
                  <a:tcPr marL="71993" marR="71993" marT="35997" marB="35997" anchor="ctr">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bl>
          </a:graphicData>
        </a:graphic>
      </p:graphicFrame>
      <p:sp>
        <p:nvSpPr>
          <p:cNvPr id="62" name="Rectangle 61"/>
          <p:cNvSpPr/>
          <p:nvPr/>
        </p:nvSpPr>
        <p:spPr>
          <a:xfrm>
            <a:off x="310678" y="6954844"/>
            <a:ext cx="6581062" cy="246221"/>
          </a:xfrm>
          <a:prstGeom prst="rect">
            <a:avLst/>
          </a:prstGeom>
        </p:spPr>
        <p:txBody>
          <a:bodyPr wrap="square">
            <a:spAutoFit/>
          </a:bodyPr>
          <a:lstStyle/>
          <a:p>
            <a:pPr algn="ctr"/>
            <a:r>
              <a:rPr lang="ar-EG" sz="1000" b="1" i="1" dirty="0" smtClean="0">
                <a:solidFill>
                  <a:schemeClr val="tx1">
                    <a:lumMod val="65000"/>
                    <a:lumOff val="35000"/>
                  </a:schemeClr>
                </a:solidFill>
              </a:rPr>
              <a:t>القراءات الحالية والمستهدفات المشار إليها بعلامة (*) تعني أن هناك مبادرة تم تحديدها لقياسها</a:t>
            </a:r>
            <a:r>
              <a:rPr lang="en-US" sz="1000" b="1" i="1" dirty="0" smtClean="0">
                <a:solidFill>
                  <a:schemeClr val="tx1">
                    <a:lumMod val="65000"/>
                    <a:lumOff val="35000"/>
                  </a:schemeClr>
                </a:solidFill>
              </a:rPr>
              <a:t> </a:t>
            </a:r>
            <a:endParaRPr lang="en-US" sz="1000" b="1" i="1" dirty="0">
              <a:solidFill>
                <a:schemeClr val="tx1">
                  <a:lumMod val="65000"/>
                  <a:lumOff val="35000"/>
                </a:schemeClr>
              </a:solidFill>
            </a:endParaRPr>
          </a:p>
        </p:txBody>
      </p:sp>
    </p:spTree>
    <p:extLst>
      <p:ext uri="{BB962C8B-B14F-4D97-AF65-F5344CB8AC3E}">
        <p14:creationId xmlns:p14="http://schemas.microsoft.com/office/powerpoint/2010/main" val="9464865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3" name="Round Diagonal Corner Rectangle 12"/>
          <p:cNvSpPr/>
          <p:nvPr/>
        </p:nvSpPr>
        <p:spPr>
          <a:xfrm>
            <a:off x="326746" y="251197"/>
            <a:ext cx="3180829" cy="6701661"/>
          </a:xfrm>
          <a:prstGeom prst="round2DiagRect">
            <a:avLst/>
          </a:prstGeom>
          <a:solidFill>
            <a:srgbClr val="6BA42C"/>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33" name="Round Diagonal Corner Rectangle 32"/>
          <p:cNvSpPr/>
          <p:nvPr/>
        </p:nvSpPr>
        <p:spPr>
          <a:xfrm>
            <a:off x="606740" y="471120"/>
            <a:ext cx="1209124" cy="1209124"/>
          </a:xfrm>
          <a:prstGeom prst="round2DiagRect">
            <a:avLst/>
          </a:prstGeom>
          <a:solidFill>
            <a:srgbClr val="8FCE4A"/>
          </a:solidFill>
          <a:ln w="762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593456" y="1979103"/>
            <a:ext cx="2683240" cy="646331"/>
          </a:xfrm>
          <a:prstGeom prst="rect">
            <a:avLst/>
          </a:prstGeom>
        </p:spPr>
        <p:txBody>
          <a:bodyPr wrap="square">
            <a:spAutoFit/>
          </a:bodyPr>
          <a:lstStyle/>
          <a:p>
            <a:pPr algn="ctr"/>
            <a:r>
              <a:rPr lang="ar-EG" b="1" dirty="0" smtClean="0">
                <a:solidFill>
                  <a:schemeClr val="bg1"/>
                </a:solidFill>
                <a:latin typeface="Microsoft Uighur" panose="02000000000000000000" pitchFamily="2" charset="-78"/>
                <a:cs typeface="Microsoft Uighur" panose="02000000000000000000" pitchFamily="2" charset="-78"/>
              </a:rPr>
              <a:t>نرفع </a:t>
            </a:r>
            <a:r>
              <a:rPr lang="ar-EG" b="1" dirty="0">
                <a:solidFill>
                  <a:schemeClr val="bg1"/>
                </a:solidFill>
                <a:latin typeface="Microsoft Uighur" panose="02000000000000000000" pitchFamily="2" charset="-78"/>
                <a:cs typeface="Microsoft Uighur" panose="02000000000000000000" pitchFamily="2" charset="-78"/>
              </a:rPr>
              <a:t>معاناة المرضى </a:t>
            </a:r>
            <a:r>
              <a:rPr lang="ar-EG" b="1" dirty="0" smtClean="0">
                <a:solidFill>
                  <a:schemeClr val="bg1"/>
                </a:solidFill>
                <a:latin typeface="Microsoft Uighur" panose="02000000000000000000" pitchFamily="2" charset="-78"/>
                <a:cs typeface="Microsoft Uighur" panose="02000000000000000000" pitchFamily="2" charset="-78"/>
              </a:rPr>
              <a:t>ونقدم </a:t>
            </a:r>
            <a:r>
              <a:rPr lang="ar-EG" b="1" dirty="0">
                <a:solidFill>
                  <a:schemeClr val="bg1"/>
                </a:solidFill>
                <a:latin typeface="Microsoft Uighur" panose="02000000000000000000" pitchFamily="2" charset="-78"/>
                <a:cs typeface="Microsoft Uighur" panose="02000000000000000000" pitchFamily="2" charset="-78"/>
              </a:rPr>
              <a:t>الرعاية المخلصة لذويهم على مدار رحلة العلاج</a:t>
            </a:r>
            <a:endParaRPr lang="en-US" b="1" dirty="0">
              <a:solidFill>
                <a:schemeClr val="bg1"/>
              </a:solidFill>
              <a:latin typeface="Microsoft Uighur" panose="02000000000000000000" pitchFamily="2" charset="-78"/>
              <a:cs typeface="Microsoft Uighur" panose="02000000000000000000" pitchFamily="2" charset="-78"/>
            </a:endParaRPr>
          </a:p>
        </p:txBody>
      </p:sp>
      <p:sp>
        <p:nvSpPr>
          <p:cNvPr id="35" name="Rectangle 34"/>
          <p:cNvSpPr/>
          <p:nvPr/>
        </p:nvSpPr>
        <p:spPr>
          <a:xfrm>
            <a:off x="1864215" y="1010227"/>
            <a:ext cx="1572372" cy="646331"/>
          </a:xfrm>
          <a:prstGeom prst="rect">
            <a:avLst/>
          </a:prstGeom>
        </p:spPr>
        <p:txBody>
          <a:bodyPr wrap="square">
            <a:spAutoFit/>
          </a:bodyPr>
          <a:lstStyle/>
          <a:p>
            <a:r>
              <a:rPr lang="ar-EG" dirty="0">
                <a:ln>
                  <a:solidFill>
                    <a:schemeClr val="bg1"/>
                  </a:solidFill>
                </a:ln>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رفع معاناة المرضى </a:t>
            </a:r>
            <a:endParaRPr lang="en-US" dirty="0">
              <a:ln>
                <a:solidFill>
                  <a:schemeClr val="bg1"/>
                </a:solidFill>
              </a:ln>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pic>
        <p:nvPicPr>
          <p:cNvPr id="24" name="Picture 23"/>
          <p:cNvPicPr>
            <a:picLocks noChangeAspect="1"/>
          </p:cNvPicPr>
          <p:nvPr/>
        </p:nvPicPr>
        <p:blipFill>
          <a:blip r:embed="rId2">
            <a:biLevel thresh="75000"/>
          </a:blip>
          <a:stretch>
            <a:fillRect/>
          </a:stretch>
        </p:blipFill>
        <p:spPr>
          <a:xfrm>
            <a:off x="763154" y="629511"/>
            <a:ext cx="889996" cy="889996"/>
          </a:xfrm>
          <a:prstGeom prst="rect">
            <a:avLst/>
          </a:prstGeom>
          <a:effectLst>
            <a:outerShdw blurRad="63500" sx="102000" sy="102000" algn="ctr" rotWithShape="0">
              <a:prstClr val="black">
                <a:alpha val="40000"/>
              </a:prstClr>
            </a:outerShdw>
          </a:effectLst>
        </p:spPr>
      </p:pic>
      <p:sp>
        <p:nvSpPr>
          <p:cNvPr id="26" name="5-Point Star 20"/>
          <p:cNvSpPr/>
          <p:nvPr/>
        </p:nvSpPr>
        <p:spPr>
          <a:xfrm>
            <a:off x="3086073" y="205940"/>
            <a:ext cx="461555" cy="461555"/>
          </a:xfrm>
          <a:prstGeom prst="ellipse">
            <a:avLst/>
          </a:prstGeom>
          <a:solidFill>
            <a:schemeClr val="bg1"/>
          </a:solidFill>
          <a:ln w="76200">
            <a:solidFill>
              <a:srgbClr val="6BA42C"/>
            </a:solidFill>
          </a:ln>
          <a:effectLst/>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nchorCtr="1"/>
          <a:lstStyle/>
          <a:p>
            <a:pPr algn="ctr"/>
            <a:r>
              <a:rPr lang="ar-EG" sz="2000" b="1" dirty="0" smtClean="0">
                <a:ln>
                  <a:solidFill>
                    <a:srgbClr val="6BA42C"/>
                  </a:solidFill>
                </a:ln>
                <a:solidFill>
                  <a:srgbClr val="6BA42C"/>
                </a:solidFill>
                <a:latin typeface="Bradley Hand ITC" panose="03070402050302030203" pitchFamily="66" charset="0"/>
              </a:rPr>
              <a:t>2</a:t>
            </a:r>
            <a:endParaRPr lang="en-US" sz="2000" b="1" dirty="0">
              <a:ln>
                <a:solidFill>
                  <a:srgbClr val="6BA42C"/>
                </a:solidFill>
              </a:ln>
              <a:solidFill>
                <a:srgbClr val="6BA42C"/>
              </a:solidFill>
              <a:latin typeface="Bradley Hand ITC" panose="03070402050302030203" pitchFamily="66" charset="0"/>
            </a:endParaRPr>
          </a:p>
        </p:txBody>
      </p:sp>
      <p:sp>
        <p:nvSpPr>
          <p:cNvPr id="21" name="Rounded Rectangle 20"/>
          <p:cNvSpPr/>
          <p:nvPr/>
        </p:nvSpPr>
        <p:spPr>
          <a:xfrm>
            <a:off x="592093" y="2899272"/>
            <a:ext cx="2661334" cy="374571"/>
          </a:xfrm>
          <a:prstGeom prst="roundRect">
            <a:avLst>
              <a:gd name="adj" fmla="val 50000"/>
            </a:avLst>
          </a:prstGeom>
          <a:solidFill>
            <a:srgbClr val="8FCE4A"/>
          </a:solidFill>
          <a:ln w="38100">
            <a:solidFill>
              <a:schemeClr val="bg1"/>
            </a:solidFill>
          </a:ln>
        </p:spPr>
        <p:txBody>
          <a:bodyPr wrap="square" tIns="91440" anchor="ctr" anchorCtr="1">
            <a:noAutofit/>
          </a:bodyPr>
          <a:lstStyle/>
          <a:p>
            <a:pPr algn="ctr"/>
            <a:r>
              <a:rPr lang="ar-EG" sz="1600" b="1" dirty="0">
                <a:ln>
                  <a:solidFill>
                    <a:schemeClr val="bg1"/>
                  </a:solidFill>
                </a:ln>
                <a:solidFill>
                  <a:schemeClr val="bg1"/>
                </a:solidFill>
                <a:effectLst>
                  <a:outerShdw blurRad="38100" dist="38100" dir="2700000" algn="tl">
                    <a:srgbClr val="000000">
                      <a:alpha val="43137"/>
                    </a:srgbClr>
                  </a:outerShdw>
                </a:effectLst>
                <a:latin typeface="Bradley Hand ITC" panose="03070402050302030203" pitchFamily="66" charset="0"/>
              </a:rPr>
              <a:t>مؤشرات الأداء الإستراتيجية </a:t>
            </a:r>
            <a:endParaRPr lang="en-US" sz="1600" b="1" dirty="0">
              <a:ln>
                <a:solidFill>
                  <a:schemeClr val="bg1"/>
                </a:solidFill>
              </a:ln>
              <a:solidFill>
                <a:schemeClr val="bg1"/>
              </a:solidFill>
              <a:effectLst>
                <a:outerShdw blurRad="38100" dist="38100" dir="2700000" algn="tl">
                  <a:srgbClr val="000000">
                    <a:alpha val="43137"/>
                  </a:srgbClr>
                </a:outerShdw>
              </a:effectLst>
              <a:latin typeface="Bradley Hand ITC" panose="03070402050302030203" pitchFamily="66" charset="0"/>
            </a:endParaRPr>
          </a:p>
        </p:txBody>
      </p:sp>
      <p:graphicFrame>
        <p:nvGraphicFramePr>
          <p:cNvPr id="22" name="Content Placeholder 5"/>
          <p:cNvGraphicFramePr>
            <a:graphicFrameLocks/>
          </p:cNvGraphicFramePr>
          <p:nvPr>
            <p:extLst>
              <p:ext uri="{D42A27DB-BD31-4B8C-83A1-F6EECF244321}">
                <p14:modId xmlns:p14="http://schemas.microsoft.com/office/powerpoint/2010/main" val="3516653569"/>
              </p:ext>
            </p:extLst>
          </p:nvPr>
        </p:nvGraphicFramePr>
        <p:xfrm>
          <a:off x="477834" y="3651378"/>
          <a:ext cx="2864534" cy="2727845"/>
        </p:xfrm>
        <a:graphic>
          <a:graphicData uri="http://schemas.openxmlformats.org/drawingml/2006/table">
            <a:tbl>
              <a:tblPr firstRow="1" bandRow="1">
                <a:tableStyleId>{5C22544A-7EE6-4342-B048-85BDC9FD1C3A}</a:tableStyleId>
              </a:tblPr>
              <a:tblGrid>
                <a:gridCol w="479536">
                  <a:extLst>
                    <a:ext uri="{9D8B030D-6E8A-4147-A177-3AD203B41FA5}">
                      <a16:colId xmlns:a16="http://schemas.microsoft.com/office/drawing/2014/main" xmlns="" val="20000"/>
                    </a:ext>
                  </a:extLst>
                </a:gridCol>
                <a:gridCol w="492698">
                  <a:extLst>
                    <a:ext uri="{9D8B030D-6E8A-4147-A177-3AD203B41FA5}">
                      <a16:colId xmlns:a16="http://schemas.microsoft.com/office/drawing/2014/main" xmlns="" val="20001"/>
                    </a:ext>
                  </a:extLst>
                </a:gridCol>
                <a:gridCol w="1892300">
                  <a:extLst>
                    <a:ext uri="{9D8B030D-6E8A-4147-A177-3AD203B41FA5}">
                      <a16:colId xmlns:a16="http://schemas.microsoft.com/office/drawing/2014/main" xmlns="" val="20002"/>
                    </a:ext>
                  </a:extLst>
                </a:gridCol>
              </a:tblGrid>
              <a:tr h="0">
                <a:tc>
                  <a:txBody>
                    <a:bodyPr/>
                    <a:lstStyle/>
                    <a:p>
                      <a:pPr algn="ctr" rtl="1"/>
                      <a:r>
                        <a:rPr lang="ar-EG" sz="1050" dirty="0" smtClean="0">
                          <a:solidFill>
                            <a:schemeClr val="bg1"/>
                          </a:solidFill>
                        </a:rPr>
                        <a:t>المستهدف</a:t>
                      </a:r>
                      <a:endParaRPr lang="en-US" sz="1050" dirty="0">
                        <a:solidFill>
                          <a:schemeClr val="bg1"/>
                        </a:solidFill>
                      </a:endParaRPr>
                    </a:p>
                  </a:txBody>
                  <a:tcPr marL="0" marR="0" marT="35997" marB="35997" anchor="ctr" anchorCtr="1">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ar-EG" sz="1050" dirty="0" smtClean="0">
                          <a:solidFill>
                            <a:schemeClr val="bg1"/>
                          </a:solidFill>
                        </a:rPr>
                        <a:t>حالياً</a:t>
                      </a:r>
                      <a:endParaRPr lang="en-US" sz="1050" dirty="0">
                        <a:solidFill>
                          <a:schemeClr val="bg1"/>
                        </a:solidFill>
                      </a:endParaRPr>
                    </a:p>
                  </a:txBody>
                  <a:tcPr marL="0" marR="0" marT="35997" marB="35997" anchor="ctr" anchorCtr="1">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endParaRPr lang="en-US" sz="1100" dirty="0">
                        <a:solidFill>
                          <a:schemeClr val="bg1"/>
                        </a:solidFill>
                      </a:endParaRPr>
                    </a:p>
                  </a:txBody>
                  <a:tcPr marL="0" marR="0" marT="35997" marB="35997" anchor="ctr" anchorCtr="1">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608611">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EG" sz="1150" b="1" kern="1200" dirty="0" smtClean="0">
                          <a:solidFill>
                            <a:schemeClr val="bg1"/>
                          </a:solidFill>
                          <a:latin typeface="+mn-lt"/>
                          <a:ea typeface="+mn-ea"/>
                          <a:cs typeface="+mn-cs"/>
                        </a:rPr>
                        <a:t>0%</a:t>
                      </a:r>
                      <a:endParaRPr lang="en-US" sz="1150" b="1" kern="1200" dirty="0" smtClean="0">
                        <a:solidFill>
                          <a:schemeClr val="bg1"/>
                        </a:solidFill>
                        <a:latin typeface="+mn-lt"/>
                        <a:ea typeface="+mn-ea"/>
                        <a:cs typeface="+mn-cs"/>
                      </a:endParaRPr>
                    </a:p>
                  </a:txBody>
                  <a:tcPr marL="0" marR="0" marT="35997" marB="35997" anchor="ctr" anchorCtr="1">
                    <a:lnL w="12700" cmpd="sng">
                      <a:noFill/>
                    </a:lnL>
                    <a:lnR w="12700" cmpd="sng">
                      <a:noFill/>
                    </a:lnR>
                    <a:lnT w="28575" cap="flat" cmpd="sng" algn="ctr">
                      <a:solidFill>
                        <a:schemeClr val="bg1"/>
                      </a:solidFill>
                      <a:prstDash val="solid"/>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1150" b="1" kern="1200" dirty="0" smtClean="0">
                          <a:solidFill>
                            <a:schemeClr val="bg1"/>
                          </a:solidFill>
                          <a:latin typeface="+mn-lt"/>
                          <a:ea typeface="+mn-ea"/>
                          <a:cs typeface="+mn-cs"/>
                        </a:rPr>
                        <a:t>(*)</a:t>
                      </a:r>
                      <a:endParaRPr lang="en-US" sz="1150" b="1" kern="1200" dirty="0">
                        <a:solidFill>
                          <a:schemeClr val="bg1"/>
                        </a:solidFill>
                        <a:latin typeface="+mn-lt"/>
                        <a:ea typeface="+mn-ea"/>
                        <a:cs typeface="+mn-cs"/>
                      </a:endParaRPr>
                    </a:p>
                  </a:txBody>
                  <a:tcPr marL="0" marR="0" marT="35997" marB="35997" anchor="ctr" anchorCtr="1">
                    <a:lnL w="12700" cmpd="sng">
                      <a:noFill/>
                    </a:lnL>
                    <a:lnR w="12700" cmpd="sng">
                      <a:noFill/>
                    </a:lnR>
                    <a:lnT w="28575" cap="flat" cmpd="sng" algn="ctr">
                      <a:solidFill>
                        <a:schemeClr val="bg1"/>
                      </a:solidFill>
                      <a:prstDash val="solid"/>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algn="r" defTabSz="914400" rtl="1" eaLnBrk="1" fontAlgn="ctr" latinLnBrk="0" hangingPunct="1"/>
                      <a:r>
                        <a:rPr lang="ar-EG" sz="1150" b="1" kern="1200" baseline="0" dirty="0" smtClean="0">
                          <a:solidFill>
                            <a:schemeClr val="bg1"/>
                          </a:solidFill>
                          <a:latin typeface="+mn-lt"/>
                          <a:ea typeface="+mn-ea"/>
                          <a:cs typeface="+mn-cs"/>
                        </a:rPr>
                        <a:t>1.2. نسبة الإختلاف بين فترات إقامة المرضي الحقيقية والمخططة</a:t>
                      </a:r>
                      <a:endParaRPr lang="en-US" sz="1150" b="1" kern="1200" dirty="0">
                        <a:solidFill>
                          <a:schemeClr val="bg1"/>
                        </a:solidFill>
                        <a:latin typeface="+mn-lt"/>
                        <a:ea typeface="+mn-ea"/>
                        <a:cs typeface="+mn-cs"/>
                      </a:endParaRPr>
                    </a:p>
                  </a:txBody>
                  <a:tcPr marL="71993" marR="71993" marT="35997" marB="35997" anchor="ctr">
                    <a:lnL w="12700" cmpd="sng">
                      <a:noFill/>
                    </a:lnL>
                    <a:lnR w="12700" cmpd="sng">
                      <a:noFill/>
                    </a:lnR>
                    <a:lnT w="28575" cap="flat" cmpd="sng" algn="ctr">
                      <a:solidFill>
                        <a:schemeClr val="bg1"/>
                      </a:solidFill>
                      <a:prstDash val="solid"/>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600075">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1150" b="1" kern="1200" dirty="0" smtClean="0">
                          <a:solidFill>
                            <a:schemeClr val="bg1"/>
                          </a:solidFill>
                          <a:latin typeface="+mn-lt"/>
                          <a:ea typeface="+mn-ea"/>
                          <a:cs typeface="+mn-cs"/>
                        </a:rPr>
                        <a:t>(*)</a:t>
                      </a:r>
                    </a:p>
                  </a:txBody>
                  <a:tcPr marL="0" marR="0"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1150" b="1" kern="1200" dirty="0" smtClean="0">
                          <a:solidFill>
                            <a:schemeClr val="bg1"/>
                          </a:solidFill>
                          <a:latin typeface="+mn-lt"/>
                          <a:ea typeface="+mn-ea"/>
                          <a:cs typeface="+mn-cs"/>
                        </a:rPr>
                        <a:t>(*)</a:t>
                      </a:r>
                      <a:endParaRPr lang="en-US" sz="1150" b="1" kern="1200" dirty="0">
                        <a:solidFill>
                          <a:schemeClr val="bg1"/>
                        </a:solidFill>
                        <a:latin typeface="+mn-lt"/>
                        <a:ea typeface="+mn-ea"/>
                        <a:cs typeface="+mn-cs"/>
                      </a:endParaRPr>
                    </a:p>
                  </a:txBody>
                  <a:tcPr marL="0" marR="0"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algn="r" defTabSz="914400" rtl="1" eaLnBrk="1" fontAlgn="ctr" latinLnBrk="0" hangingPunct="1"/>
                      <a:r>
                        <a:rPr lang="ar-EG" sz="1150" b="1" kern="1200" dirty="0" smtClean="0">
                          <a:solidFill>
                            <a:schemeClr val="bg1"/>
                          </a:solidFill>
                          <a:latin typeface="+mn-lt"/>
                          <a:ea typeface="+mn-ea"/>
                          <a:cs typeface="+mn-cs"/>
                        </a:rPr>
                        <a:t>2.2. معدل رضاء المرضي عن الخدمة المقدمة</a:t>
                      </a:r>
                    </a:p>
                  </a:txBody>
                  <a:tcPr marL="71993" marR="71993" marT="35997" marB="35997" anchor="ctr">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59055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EG" sz="1150" b="1" kern="1200" dirty="0" smtClean="0">
                          <a:solidFill>
                            <a:schemeClr val="bg1"/>
                          </a:solidFill>
                          <a:latin typeface="+mn-lt"/>
                          <a:ea typeface="+mn-ea"/>
                          <a:cs typeface="+mn-cs"/>
                        </a:rPr>
                        <a:t>90%</a:t>
                      </a:r>
                      <a:endParaRPr lang="en-US" sz="1150" b="1" kern="1200" dirty="0" smtClean="0">
                        <a:solidFill>
                          <a:schemeClr val="bg1"/>
                        </a:solidFill>
                        <a:latin typeface="+mn-lt"/>
                        <a:ea typeface="+mn-ea"/>
                        <a:cs typeface="+mn-cs"/>
                      </a:endParaRPr>
                    </a:p>
                  </a:txBody>
                  <a:tcPr marL="0" marR="0"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EG" sz="1150" b="1" kern="1200" dirty="0" smtClean="0">
                          <a:solidFill>
                            <a:schemeClr val="bg1"/>
                          </a:solidFill>
                          <a:latin typeface="+mn-lt"/>
                          <a:ea typeface="+mn-ea"/>
                          <a:cs typeface="+mn-cs"/>
                        </a:rPr>
                        <a:t>86%</a:t>
                      </a:r>
                      <a:endParaRPr lang="en-US" sz="1150" b="1" kern="1200" dirty="0">
                        <a:solidFill>
                          <a:schemeClr val="bg1"/>
                        </a:solidFill>
                        <a:latin typeface="+mn-lt"/>
                        <a:ea typeface="+mn-ea"/>
                        <a:cs typeface="+mn-cs"/>
                      </a:endParaRPr>
                    </a:p>
                  </a:txBody>
                  <a:tcPr marL="0" marR="0"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algn="r" defTabSz="914400" rtl="1" eaLnBrk="1" fontAlgn="ctr" latinLnBrk="0" hangingPunct="1"/>
                      <a:r>
                        <a:rPr lang="ar-EG" sz="1150" b="1" kern="1200" dirty="0" smtClean="0">
                          <a:solidFill>
                            <a:schemeClr val="bg1"/>
                          </a:solidFill>
                          <a:latin typeface="+mn-lt"/>
                          <a:ea typeface="+mn-ea"/>
                          <a:cs typeface="+mn-cs"/>
                        </a:rPr>
                        <a:t>3.2. معدل رضاء أهالي المرضي عن الخدمة  المقدمة</a:t>
                      </a:r>
                      <a:endParaRPr lang="en-US" sz="1150" b="1" kern="1200" dirty="0">
                        <a:solidFill>
                          <a:schemeClr val="bg1"/>
                        </a:solidFill>
                        <a:latin typeface="+mn-lt"/>
                        <a:ea typeface="+mn-ea"/>
                        <a:cs typeface="+mn-cs"/>
                      </a:endParaRPr>
                    </a:p>
                  </a:txBody>
                  <a:tcPr marL="71993" marR="71993" marT="35997" marB="35997" anchor="ctr">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688975">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1150" b="1" kern="1200" dirty="0" smtClean="0">
                          <a:solidFill>
                            <a:schemeClr val="bg1"/>
                          </a:solidFill>
                          <a:latin typeface="+mn-lt"/>
                          <a:ea typeface="+mn-ea"/>
                          <a:cs typeface="+mn-cs"/>
                        </a:rPr>
                        <a:t>(*)</a:t>
                      </a:r>
                    </a:p>
                  </a:txBody>
                  <a:tcPr marL="0" marR="0"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1150" b="1" kern="1200" dirty="0" smtClean="0">
                          <a:solidFill>
                            <a:schemeClr val="bg1"/>
                          </a:solidFill>
                          <a:latin typeface="+mn-lt"/>
                          <a:ea typeface="+mn-ea"/>
                          <a:cs typeface="+mn-cs"/>
                        </a:rPr>
                        <a:t>(*)</a:t>
                      </a:r>
                      <a:endParaRPr lang="en-US" sz="1150" b="1" kern="1200" dirty="0">
                        <a:solidFill>
                          <a:schemeClr val="bg1"/>
                        </a:solidFill>
                        <a:latin typeface="+mn-lt"/>
                        <a:ea typeface="+mn-ea"/>
                        <a:cs typeface="+mn-cs"/>
                      </a:endParaRPr>
                    </a:p>
                  </a:txBody>
                  <a:tcPr marL="0" marR="0"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algn="r" defTabSz="914400" rtl="1" eaLnBrk="1" fontAlgn="ctr" latinLnBrk="0" hangingPunct="1"/>
                      <a:r>
                        <a:rPr lang="ar-EG" sz="1150" b="1" kern="1200" dirty="0" smtClean="0">
                          <a:solidFill>
                            <a:schemeClr val="bg1"/>
                          </a:solidFill>
                          <a:latin typeface="+mn-lt"/>
                          <a:ea typeface="+mn-ea"/>
                          <a:cs typeface="+mn-cs"/>
                        </a:rPr>
                        <a:t>4.2.</a:t>
                      </a:r>
                      <a:r>
                        <a:rPr lang="ar-EG" sz="1150" b="1" kern="1200" baseline="0" dirty="0" smtClean="0">
                          <a:solidFill>
                            <a:schemeClr val="bg1"/>
                          </a:solidFill>
                          <a:latin typeface="+mn-lt"/>
                          <a:ea typeface="+mn-ea"/>
                          <a:cs typeface="+mn-cs"/>
                        </a:rPr>
                        <a:t> متوسط مقياس الألم لكل مرضي المستشفي</a:t>
                      </a:r>
                      <a:endParaRPr lang="en-US" sz="1150" b="1" kern="1200" dirty="0">
                        <a:solidFill>
                          <a:schemeClr val="bg1"/>
                        </a:solidFill>
                        <a:latin typeface="+mn-lt"/>
                        <a:ea typeface="+mn-ea"/>
                        <a:cs typeface="+mn-cs"/>
                      </a:endParaRPr>
                    </a:p>
                  </a:txBody>
                  <a:tcPr marL="71993" marR="71993" marT="35997" marB="35997" anchor="ctr">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bl>
          </a:graphicData>
        </a:graphic>
      </p:graphicFrame>
      <p:sp>
        <p:nvSpPr>
          <p:cNvPr id="55" name="Round Diagonal Corner Rectangle 54"/>
          <p:cNvSpPr/>
          <p:nvPr/>
        </p:nvSpPr>
        <p:spPr>
          <a:xfrm>
            <a:off x="3719288" y="257534"/>
            <a:ext cx="3180829" cy="6701661"/>
          </a:xfrm>
          <a:prstGeom prst="round2DiagRect">
            <a:avLst/>
          </a:prstGeom>
          <a:solidFill>
            <a:srgbClr val="C00000"/>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56" name="Round Diagonal Corner Rectangle 55"/>
          <p:cNvSpPr/>
          <p:nvPr/>
        </p:nvSpPr>
        <p:spPr>
          <a:xfrm>
            <a:off x="4027322" y="477457"/>
            <a:ext cx="1209124" cy="1209124"/>
          </a:xfrm>
          <a:prstGeom prst="round2DiagRect">
            <a:avLst/>
          </a:prstGeom>
          <a:solidFill>
            <a:srgbClr val="FF1D1D"/>
          </a:solidFill>
          <a:ln w="762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5271974" y="986426"/>
            <a:ext cx="1573223" cy="646331"/>
          </a:xfrm>
          <a:prstGeom prst="rect">
            <a:avLst/>
          </a:prstGeom>
        </p:spPr>
        <p:txBody>
          <a:bodyPr wrap="square">
            <a:spAutoFit/>
          </a:bodyPr>
          <a:lstStyle/>
          <a:p>
            <a:r>
              <a:rPr lang="ar-EG" dirty="0">
                <a:ln>
                  <a:solidFill>
                    <a:schemeClr val="bg1"/>
                  </a:solidFill>
                </a:ln>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تخطي حدود نسب الشفاء</a:t>
            </a:r>
            <a:endParaRPr lang="en-US" dirty="0">
              <a:ln>
                <a:solidFill>
                  <a:schemeClr val="bg1"/>
                </a:solidFill>
              </a:ln>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58" name="Rectangle 57"/>
          <p:cNvSpPr/>
          <p:nvPr/>
        </p:nvSpPr>
        <p:spPr>
          <a:xfrm>
            <a:off x="3955412" y="2020413"/>
            <a:ext cx="2683240" cy="646331"/>
          </a:xfrm>
          <a:prstGeom prst="rect">
            <a:avLst/>
          </a:prstGeom>
        </p:spPr>
        <p:txBody>
          <a:bodyPr wrap="square">
            <a:spAutoFit/>
          </a:bodyPr>
          <a:lstStyle/>
          <a:p>
            <a:pPr algn="ctr"/>
            <a:r>
              <a:rPr lang="ar-EG" b="1" dirty="0">
                <a:solidFill>
                  <a:schemeClr val="bg1"/>
                </a:solidFill>
                <a:latin typeface="Microsoft Uighur" panose="02000000000000000000" pitchFamily="2" charset="-78"/>
                <a:cs typeface="Microsoft Uighur" panose="02000000000000000000" pitchFamily="2" charset="-78"/>
              </a:rPr>
              <a:t>نتحدي حدود العلاج نحو أفضل نسب الشفاء المحققة عالميا</a:t>
            </a:r>
            <a:endParaRPr lang="en-US" b="1" dirty="0">
              <a:solidFill>
                <a:schemeClr val="bg1"/>
              </a:solidFill>
              <a:latin typeface="Microsoft Uighur" panose="02000000000000000000" pitchFamily="2" charset="-78"/>
              <a:cs typeface="Microsoft Uighur" panose="02000000000000000000" pitchFamily="2" charset="-78"/>
            </a:endParaRPr>
          </a:p>
        </p:txBody>
      </p:sp>
      <p:graphicFrame>
        <p:nvGraphicFramePr>
          <p:cNvPr id="59" name="Content Placeholder 5"/>
          <p:cNvGraphicFramePr>
            <a:graphicFrameLocks/>
          </p:cNvGraphicFramePr>
          <p:nvPr>
            <p:extLst>
              <p:ext uri="{D42A27DB-BD31-4B8C-83A1-F6EECF244321}">
                <p14:modId xmlns:p14="http://schemas.microsoft.com/office/powerpoint/2010/main" val="3524149273"/>
              </p:ext>
            </p:extLst>
          </p:nvPr>
        </p:nvGraphicFramePr>
        <p:xfrm>
          <a:off x="3854839" y="3656347"/>
          <a:ext cx="2864534" cy="2727845"/>
        </p:xfrm>
        <a:graphic>
          <a:graphicData uri="http://schemas.openxmlformats.org/drawingml/2006/table">
            <a:tbl>
              <a:tblPr firstRow="1" bandRow="1">
                <a:tableStyleId>{5C22544A-7EE6-4342-B048-85BDC9FD1C3A}</a:tableStyleId>
              </a:tblPr>
              <a:tblGrid>
                <a:gridCol w="567036">
                  <a:extLst>
                    <a:ext uri="{9D8B030D-6E8A-4147-A177-3AD203B41FA5}">
                      <a16:colId xmlns:a16="http://schemas.microsoft.com/office/drawing/2014/main" xmlns="" val="20000"/>
                    </a:ext>
                  </a:extLst>
                </a:gridCol>
                <a:gridCol w="477671">
                  <a:extLst>
                    <a:ext uri="{9D8B030D-6E8A-4147-A177-3AD203B41FA5}">
                      <a16:colId xmlns:a16="http://schemas.microsoft.com/office/drawing/2014/main" xmlns="" val="20001"/>
                    </a:ext>
                  </a:extLst>
                </a:gridCol>
                <a:gridCol w="1819827">
                  <a:extLst>
                    <a:ext uri="{9D8B030D-6E8A-4147-A177-3AD203B41FA5}">
                      <a16:colId xmlns:a16="http://schemas.microsoft.com/office/drawing/2014/main" xmlns="" val="20002"/>
                    </a:ext>
                  </a:extLst>
                </a:gridCol>
              </a:tblGrid>
              <a:tr h="0">
                <a:tc>
                  <a:txBody>
                    <a:bodyPr/>
                    <a:lstStyle/>
                    <a:p>
                      <a:pPr algn="ctr" rtl="1"/>
                      <a:r>
                        <a:rPr lang="ar-EG" sz="1050" dirty="0" smtClean="0">
                          <a:solidFill>
                            <a:schemeClr val="bg1"/>
                          </a:solidFill>
                        </a:rPr>
                        <a:t>المستهدف</a:t>
                      </a:r>
                      <a:endParaRPr lang="en-US" sz="1050" dirty="0">
                        <a:solidFill>
                          <a:schemeClr val="bg1"/>
                        </a:solidFill>
                      </a:endParaRPr>
                    </a:p>
                  </a:txBody>
                  <a:tcPr marL="0" marR="0" marT="35997" marB="35997" anchor="ctr" anchorCtr="1">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ar-EG" sz="1050" dirty="0" smtClean="0">
                          <a:solidFill>
                            <a:schemeClr val="bg1"/>
                          </a:solidFill>
                        </a:rPr>
                        <a:t>حالياً</a:t>
                      </a:r>
                      <a:endParaRPr lang="en-US" sz="1050" dirty="0">
                        <a:solidFill>
                          <a:schemeClr val="bg1"/>
                        </a:solidFill>
                      </a:endParaRPr>
                    </a:p>
                  </a:txBody>
                  <a:tcPr marL="0" marR="0" marT="35997" marB="35997" anchor="ctr" anchorCtr="1">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endParaRPr lang="en-US" sz="1100" dirty="0">
                        <a:solidFill>
                          <a:schemeClr val="bg1"/>
                        </a:solidFill>
                      </a:endParaRPr>
                    </a:p>
                  </a:txBody>
                  <a:tcPr marL="0" marR="0" marT="35997" marB="35997" anchor="ctr" anchorCtr="1">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608611">
                <a:tc>
                  <a:txBody>
                    <a:bodyPr/>
                    <a:lstStyle/>
                    <a:p>
                      <a:pPr algn="r" rtl="1"/>
                      <a:r>
                        <a:rPr lang="ar-EG" sz="1100" b="1" dirty="0" smtClean="0">
                          <a:solidFill>
                            <a:schemeClr val="bg1"/>
                          </a:solidFill>
                        </a:rPr>
                        <a:t>100%</a:t>
                      </a:r>
                      <a:endParaRPr lang="en-US" sz="1100" b="1" dirty="0">
                        <a:solidFill>
                          <a:schemeClr val="bg1"/>
                        </a:solidFill>
                      </a:endParaRPr>
                    </a:p>
                  </a:txBody>
                  <a:tcPr marL="71993" marR="71993" marT="35997" marB="35997" anchor="ctr" anchorCtr="1">
                    <a:lnL w="12700" cmpd="sng">
                      <a:noFill/>
                    </a:lnL>
                    <a:lnR w="12700" cmpd="sng">
                      <a:noFill/>
                    </a:lnR>
                    <a:lnT w="28575" cap="flat" cmpd="sng" algn="ctr">
                      <a:solidFill>
                        <a:schemeClr val="bg1"/>
                      </a:solidFill>
                      <a:prstDash val="solid"/>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r" rtl="1"/>
                      <a:r>
                        <a:rPr lang="ar-EG" sz="1100" b="1" dirty="0" smtClean="0">
                          <a:solidFill>
                            <a:schemeClr val="bg1"/>
                          </a:solidFill>
                        </a:rPr>
                        <a:t>78%</a:t>
                      </a:r>
                      <a:endParaRPr lang="en-US" sz="1100" b="1" dirty="0" smtClean="0">
                        <a:solidFill>
                          <a:schemeClr val="bg1"/>
                        </a:solidFill>
                      </a:endParaRPr>
                    </a:p>
                  </a:txBody>
                  <a:tcPr marL="71993" marR="71993" marT="35997" marB="35997" anchor="ctr" anchorCtr="1">
                    <a:lnL w="12700" cmpd="sng">
                      <a:noFill/>
                    </a:lnL>
                    <a:lnR w="12700" cmpd="sng">
                      <a:noFill/>
                    </a:lnR>
                    <a:lnT w="28575" cap="flat" cmpd="sng" algn="ctr">
                      <a:solidFill>
                        <a:schemeClr val="bg1"/>
                      </a:solidFill>
                      <a:prstDash val="solid"/>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algn="r" defTabSz="914400" rtl="1" eaLnBrk="1" fontAlgn="ctr" latinLnBrk="0" hangingPunct="1"/>
                      <a:r>
                        <a:rPr lang="ar-EG" sz="1150" b="1" kern="1200" dirty="0" smtClean="0">
                          <a:solidFill>
                            <a:schemeClr val="bg1"/>
                          </a:solidFill>
                          <a:latin typeface="+mn-lt"/>
                          <a:ea typeface="+mn-ea"/>
                          <a:cs typeface="+mn-cs"/>
                        </a:rPr>
                        <a:t>1.1.</a:t>
                      </a:r>
                      <a:r>
                        <a:rPr lang="ar-EG" sz="1150" b="1" kern="1200" baseline="0" dirty="0" smtClean="0">
                          <a:solidFill>
                            <a:schemeClr val="bg1"/>
                          </a:solidFill>
                          <a:latin typeface="+mn-lt"/>
                          <a:ea typeface="+mn-ea"/>
                          <a:cs typeface="+mn-cs"/>
                        </a:rPr>
                        <a:t> نسبة الإلتزام ببروتوكولات العلاج القياسية</a:t>
                      </a:r>
                      <a:endParaRPr lang="en-US" sz="1150" b="1" kern="1200" dirty="0">
                        <a:solidFill>
                          <a:schemeClr val="bg1"/>
                        </a:solidFill>
                        <a:latin typeface="+mn-lt"/>
                        <a:ea typeface="+mn-ea"/>
                        <a:cs typeface="+mn-cs"/>
                      </a:endParaRPr>
                    </a:p>
                  </a:txBody>
                  <a:tcPr marL="71993" marR="71993" marT="35997" marB="35997" anchor="ctr">
                    <a:lnL w="12700" cmpd="sng">
                      <a:noFill/>
                    </a:lnL>
                    <a:lnR w="12700" cmpd="sng">
                      <a:noFill/>
                    </a:lnR>
                    <a:lnT w="28575" cap="flat" cmpd="sng" algn="ctr">
                      <a:solidFill>
                        <a:schemeClr val="bg1"/>
                      </a:solidFill>
                      <a:prstDash val="solid"/>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600075">
                <a:tc>
                  <a:txBody>
                    <a:bodyPr/>
                    <a:lstStyle/>
                    <a:p>
                      <a:pPr algn="r" rtl="1"/>
                      <a:r>
                        <a:rPr lang="ar-EG" sz="1100" b="1" dirty="0" smtClean="0">
                          <a:solidFill>
                            <a:schemeClr val="bg1"/>
                          </a:solidFill>
                        </a:rPr>
                        <a:t>80%</a:t>
                      </a:r>
                      <a:endParaRPr lang="en-US" sz="1100" b="1" dirty="0">
                        <a:solidFill>
                          <a:schemeClr val="bg1"/>
                        </a:solidFill>
                      </a:endParaRPr>
                    </a:p>
                  </a:txBody>
                  <a:tcPr marL="71993" marR="71993"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r" rtl="1"/>
                      <a:r>
                        <a:rPr lang="ar-EG" sz="1100" b="1" dirty="0" smtClean="0">
                          <a:solidFill>
                            <a:schemeClr val="bg1"/>
                          </a:solidFill>
                        </a:rPr>
                        <a:t>73%</a:t>
                      </a:r>
                      <a:endParaRPr lang="en-US" sz="1100" b="1" dirty="0">
                        <a:solidFill>
                          <a:schemeClr val="bg1"/>
                        </a:solidFill>
                      </a:endParaRPr>
                    </a:p>
                  </a:txBody>
                  <a:tcPr marL="71993" marR="71993"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algn="r" defTabSz="914400" rtl="1" eaLnBrk="1" fontAlgn="ctr" latinLnBrk="0" hangingPunct="1"/>
                      <a:r>
                        <a:rPr lang="ar-EG" sz="1150" b="1" kern="1200" dirty="0" smtClean="0">
                          <a:solidFill>
                            <a:schemeClr val="bg1"/>
                          </a:solidFill>
                          <a:latin typeface="+mn-lt"/>
                          <a:ea typeface="+mn-ea"/>
                          <a:cs typeface="+mn-cs"/>
                        </a:rPr>
                        <a:t>2.1. نسبة الشفاء</a:t>
                      </a:r>
                    </a:p>
                  </a:txBody>
                  <a:tcPr marL="71993" marR="71993" marT="35997" marB="35997" anchor="ctr">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59055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EG" sz="1150" b="1" dirty="0" smtClean="0">
                          <a:solidFill>
                            <a:schemeClr val="bg1"/>
                          </a:solidFill>
                        </a:rPr>
                        <a:t>98%</a:t>
                      </a:r>
                      <a:endParaRPr lang="en-US" sz="1150" b="1" dirty="0" smtClean="0">
                        <a:solidFill>
                          <a:schemeClr val="bg1"/>
                        </a:solidFill>
                      </a:endParaRPr>
                    </a:p>
                  </a:txBody>
                  <a:tcPr marL="0" marR="0"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l" rtl="1"/>
                      <a:r>
                        <a:rPr lang="ar-EG" sz="1150" b="1" dirty="0" smtClean="0">
                          <a:solidFill>
                            <a:schemeClr val="bg1"/>
                          </a:solidFill>
                        </a:rPr>
                        <a:t>96%</a:t>
                      </a:r>
                      <a:endParaRPr lang="en-US" sz="1150" b="1" dirty="0">
                        <a:solidFill>
                          <a:schemeClr val="bg1"/>
                        </a:solidFill>
                      </a:endParaRPr>
                    </a:p>
                  </a:txBody>
                  <a:tcPr marL="0" marR="0"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algn="r" defTabSz="914400" rtl="1" eaLnBrk="1" fontAlgn="ctr" latinLnBrk="0" hangingPunct="1"/>
                      <a:r>
                        <a:rPr lang="ar-EG" sz="1150" b="1" kern="1200" dirty="0" smtClean="0">
                          <a:solidFill>
                            <a:schemeClr val="bg1"/>
                          </a:solidFill>
                          <a:latin typeface="+mn-lt"/>
                          <a:ea typeface="+mn-ea"/>
                          <a:cs typeface="+mn-cs"/>
                        </a:rPr>
                        <a:t>3.1. نسبة المرضي الخالين من الأمراض المعدية المكتسبة</a:t>
                      </a:r>
                      <a:endParaRPr lang="en-US" sz="1150" b="1" kern="1200" dirty="0">
                        <a:solidFill>
                          <a:schemeClr val="bg1"/>
                        </a:solidFill>
                        <a:latin typeface="+mn-lt"/>
                        <a:ea typeface="+mn-ea"/>
                        <a:cs typeface="+mn-cs"/>
                      </a:endParaRPr>
                    </a:p>
                  </a:txBody>
                  <a:tcPr marL="71993" marR="71993" marT="35997" marB="35997" anchor="ctr">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688975">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1200" b="1" dirty="0" smtClean="0">
                          <a:solidFill>
                            <a:schemeClr val="bg1"/>
                          </a:solidFill>
                        </a:rPr>
                        <a:t>(*)</a:t>
                      </a:r>
                    </a:p>
                  </a:txBody>
                  <a:tcPr marL="0" marR="0"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1150" b="1" dirty="0" smtClean="0">
                          <a:solidFill>
                            <a:schemeClr val="bg1"/>
                          </a:solidFill>
                        </a:rPr>
                        <a:t>(*)</a:t>
                      </a:r>
                      <a:endParaRPr lang="en-US" sz="1150" b="1" dirty="0">
                        <a:solidFill>
                          <a:schemeClr val="bg1"/>
                        </a:solidFill>
                      </a:endParaRPr>
                    </a:p>
                  </a:txBody>
                  <a:tcPr marL="0" marR="0"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algn="r" defTabSz="914400" rtl="1" eaLnBrk="1" fontAlgn="ctr" latinLnBrk="0" hangingPunct="1"/>
                      <a:r>
                        <a:rPr lang="ar-EG" sz="1150" b="1" kern="1200" dirty="0" smtClean="0">
                          <a:solidFill>
                            <a:schemeClr val="bg1"/>
                          </a:solidFill>
                          <a:latin typeface="+mn-lt"/>
                          <a:ea typeface="+mn-ea"/>
                          <a:cs typeface="+mn-cs"/>
                        </a:rPr>
                        <a:t>4.1.</a:t>
                      </a:r>
                      <a:r>
                        <a:rPr lang="ar-EG" sz="1150" b="1" kern="1200" baseline="0" dirty="0" smtClean="0">
                          <a:solidFill>
                            <a:schemeClr val="bg1"/>
                          </a:solidFill>
                          <a:latin typeface="+mn-lt"/>
                          <a:ea typeface="+mn-ea"/>
                          <a:cs typeface="+mn-cs"/>
                        </a:rPr>
                        <a:t> مؤشر إلتزام المرضي بالتعليمات العلاجية</a:t>
                      </a:r>
                      <a:endParaRPr lang="en-US" sz="1150" b="1" kern="1200" dirty="0">
                        <a:solidFill>
                          <a:schemeClr val="bg1"/>
                        </a:solidFill>
                        <a:latin typeface="+mn-lt"/>
                        <a:ea typeface="+mn-ea"/>
                        <a:cs typeface="+mn-cs"/>
                      </a:endParaRPr>
                    </a:p>
                  </a:txBody>
                  <a:tcPr marL="71993" marR="71993" marT="35997" marB="35997" anchor="ctr">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bl>
          </a:graphicData>
        </a:graphic>
      </p:graphicFrame>
      <p:sp>
        <p:nvSpPr>
          <p:cNvPr id="60" name="5-Point Star 20"/>
          <p:cNvSpPr/>
          <p:nvPr/>
        </p:nvSpPr>
        <p:spPr>
          <a:xfrm>
            <a:off x="6504814" y="210291"/>
            <a:ext cx="461555" cy="461555"/>
          </a:xfrm>
          <a:prstGeom prst="ellipse">
            <a:avLst/>
          </a:prstGeom>
          <a:solidFill>
            <a:schemeClr val="bg1"/>
          </a:solidFill>
          <a:ln w="76200">
            <a:solidFill>
              <a:srgbClr val="C00000"/>
            </a:solidFill>
          </a:ln>
          <a:effectLst/>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nchorCtr="1"/>
          <a:lstStyle/>
          <a:p>
            <a:pPr algn="ctr"/>
            <a:r>
              <a:rPr lang="ar-EG" sz="2000" b="1" dirty="0" smtClean="0">
                <a:ln>
                  <a:solidFill>
                    <a:srgbClr val="C00000"/>
                  </a:solidFill>
                </a:ln>
                <a:solidFill>
                  <a:srgbClr val="C00000"/>
                </a:solidFill>
                <a:latin typeface="Bradley Hand ITC" panose="03070402050302030203" pitchFamily="66" charset="0"/>
              </a:rPr>
              <a:t>1</a:t>
            </a:r>
            <a:endParaRPr lang="en-US" sz="2000" b="1" dirty="0">
              <a:ln>
                <a:solidFill>
                  <a:srgbClr val="C00000"/>
                </a:solidFill>
              </a:ln>
              <a:solidFill>
                <a:srgbClr val="C00000"/>
              </a:solidFill>
              <a:latin typeface="Bradley Hand ITC" panose="03070402050302030203" pitchFamily="66" charset="0"/>
            </a:endParaRPr>
          </a:p>
        </p:txBody>
      </p:sp>
      <p:pic>
        <p:nvPicPr>
          <p:cNvPr id="61" name="Picture 60"/>
          <p:cNvPicPr>
            <a:picLocks noChangeAspect="1"/>
          </p:cNvPicPr>
          <p:nvPr/>
        </p:nvPicPr>
        <p:blipFill>
          <a:blip r:embed="rId3">
            <a:biLevel thresh="75000"/>
          </a:blip>
          <a:stretch>
            <a:fillRect/>
          </a:stretch>
        </p:blipFill>
        <p:spPr>
          <a:xfrm>
            <a:off x="4191137" y="635848"/>
            <a:ext cx="889425" cy="889425"/>
          </a:xfrm>
          <a:prstGeom prst="rect">
            <a:avLst/>
          </a:prstGeom>
          <a:effectLst>
            <a:outerShdw blurRad="63500" sx="102000" sy="102000" algn="ctr" rotWithShape="0">
              <a:prstClr val="black">
                <a:alpha val="40000"/>
              </a:prstClr>
            </a:outerShdw>
          </a:effectLst>
        </p:spPr>
      </p:pic>
      <p:sp>
        <p:nvSpPr>
          <p:cNvPr id="62" name="Rounded Rectangle 61"/>
          <p:cNvSpPr/>
          <p:nvPr/>
        </p:nvSpPr>
        <p:spPr>
          <a:xfrm>
            <a:off x="3964035" y="2905608"/>
            <a:ext cx="2661334" cy="374571"/>
          </a:xfrm>
          <a:prstGeom prst="roundRect">
            <a:avLst>
              <a:gd name="adj" fmla="val 50000"/>
            </a:avLst>
          </a:prstGeom>
          <a:solidFill>
            <a:srgbClr val="FF1D1D"/>
          </a:solidFill>
          <a:ln w="38100">
            <a:solidFill>
              <a:schemeClr val="bg1"/>
            </a:solidFill>
          </a:ln>
        </p:spPr>
        <p:txBody>
          <a:bodyPr wrap="square" tIns="91440" anchor="ctr" anchorCtr="1">
            <a:noAutofit/>
          </a:bodyPr>
          <a:lstStyle/>
          <a:p>
            <a:pPr algn="ctr"/>
            <a:r>
              <a:rPr lang="ar-EG" sz="1600" b="1" dirty="0" smtClean="0">
                <a:ln>
                  <a:solidFill>
                    <a:schemeClr val="bg1"/>
                  </a:solidFill>
                </a:ln>
                <a:solidFill>
                  <a:schemeClr val="bg1"/>
                </a:solidFill>
                <a:effectLst>
                  <a:outerShdw blurRad="38100" dist="38100" dir="2700000" algn="tl">
                    <a:srgbClr val="000000">
                      <a:alpha val="43137"/>
                    </a:srgbClr>
                  </a:outerShdw>
                </a:effectLst>
                <a:latin typeface="Bradley Hand ITC" panose="03070402050302030203" pitchFamily="66" charset="0"/>
              </a:rPr>
              <a:t>مؤشرات الأداء الإستراتيجية </a:t>
            </a:r>
            <a:endParaRPr lang="en-US" sz="1600" b="1" dirty="0">
              <a:ln>
                <a:solidFill>
                  <a:schemeClr val="bg1"/>
                </a:solidFill>
              </a:ln>
              <a:solidFill>
                <a:schemeClr val="bg1"/>
              </a:solidFill>
              <a:effectLst>
                <a:outerShdw blurRad="38100" dist="38100" dir="2700000" algn="tl">
                  <a:srgbClr val="000000">
                    <a:alpha val="43137"/>
                  </a:srgbClr>
                </a:outerShdw>
              </a:effectLst>
              <a:latin typeface="Bradley Hand ITC" panose="03070402050302030203" pitchFamily="66" charset="0"/>
            </a:endParaRPr>
          </a:p>
        </p:txBody>
      </p:sp>
      <p:sp>
        <p:nvSpPr>
          <p:cNvPr id="63" name="Rectangle 62"/>
          <p:cNvSpPr/>
          <p:nvPr/>
        </p:nvSpPr>
        <p:spPr>
          <a:xfrm>
            <a:off x="310678" y="6954844"/>
            <a:ext cx="6581062" cy="246221"/>
          </a:xfrm>
          <a:prstGeom prst="rect">
            <a:avLst/>
          </a:prstGeom>
        </p:spPr>
        <p:txBody>
          <a:bodyPr wrap="square">
            <a:spAutoFit/>
          </a:bodyPr>
          <a:lstStyle/>
          <a:p>
            <a:pPr algn="ctr"/>
            <a:r>
              <a:rPr lang="ar-EG" sz="1000" b="1" i="1" dirty="0" smtClean="0">
                <a:solidFill>
                  <a:schemeClr val="tx1">
                    <a:lumMod val="65000"/>
                    <a:lumOff val="35000"/>
                  </a:schemeClr>
                </a:solidFill>
              </a:rPr>
              <a:t>القراءات الحالية والمستهدفات المشار إليها بعلامة (*) تعني أن هناك مبادرة تم تحديدها لقياسها</a:t>
            </a:r>
            <a:r>
              <a:rPr lang="en-US" sz="1000" b="1" i="1" dirty="0" smtClean="0">
                <a:solidFill>
                  <a:schemeClr val="tx1">
                    <a:lumMod val="65000"/>
                    <a:lumOff val="35000"/>
                  </a:schemeClr>
                </a:solidFill>
              </a:rPr>
              <a:t> </a:t>
            </a:r>
            <a:endParaRPr lang="en-US" sz="1000" b="1" i="1" dirty="0">
              <a:solidFill>
                <a:schemeClr val="tx1">
                  <a:lumMod val="65000"/>
                  <a:lumOff val="35000"/>
                </a:schemeClr>
              </a:solidFill>
            </a:endParaRPr>
          </a:p>
        </p:txBody>
      </p:sp>
    </p:spTree>
    <p:extLst>
      <p:ext uri="{BB962C8B-B14F-4D97-AF65-F5344CB8AC3E}">
        <p14:creationId xmlns:p14="http://schemas.microsoft.com/office/powerpoint/2010/main" val="41691561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50" name="Rectangle 49"/>
          <p:cNvSpPr/>
          <p:nvPr/>
        </p:nvSpPr>
        <p:spPr>
          <a:xfrm>
            <a:off x="1618414" y="2355454"/>
            <a:ext cx="577484" cy="884936"/>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1618413" y="4002043"/>
            <a:ext cx="577484" cy="884936"/>
          </a:xfrm>
          <a:prstGeom prst="rect">
            <a:avLst/>
          </a:prstGeom>
          <a:solidFill>
            <a:srgbClr val="F4A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1618412" y="5646949"/>
            <a:ext cx="577484" cy="884936"/>
          </a:xfrm>
          <a:prstGeom prst="rect">
            <a:avLst/>
          </a:prstGeom>
          <a:solidFill>
            <a:srgbClr val="53A3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5016772" y="2356576"/>
            <a:ext cx="577484" cy="88493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4994938" y="4003165"/>
            <a:ext cx="577484" cy="884936"/>
          </a:xfrm>
          <a:prstGeom prst="rect">
            <a:avLst/>
          </a:prstGeom>
          <a:solidFill>
            <a:srgbClr val="3C6A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4994937" y="5648071"/>
            <a:ext cx="577484" cy="884936"/>
          </a:xfrm>
          <a:prstGeom prst="rect">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4994937" y="704058"/>
            <a:ext cx="577484" cy="884936"/>
          </a:xfrm>
          <a:prstGeom prst="rect">
            <a:avLst/>
          </a:prstGeom>
          <a:solidFill>
            <a:srgbClr val="6BA4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618414" y="702937"/>
            <a:ext cx="577484" cy="88493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ound Diagonal Corner Rectangle 92"/>
          <p:cNvSpPr/>
          <p:nvPr/>
        </p:nvSpPr>
        <p:spPr>
          <a:xfrm>
            <a:off x="2029765" y="426495"/>
            <a:ext cx="1486081" cy="1448554"/>
          </a:xfrm>
          <a:prstGeom prst="round2DiagRect">
            <a:avLst/>
          </a:prstGeom>
          <a:solidFill>
            <a:srgbClr val="C00000"/>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lIns="0" tIns="91440" rIns="0" rtlCol="0" anchor="ctr" anchorCtr="1"/>
          <a:lstStyle/>
          <a:p>
            <a:pPr algn="ctr"/>
            <a:r>
              <a:rPr lang="ar-EG" dirty="0">
                <a:ln>
                  <a:solidFill>
                    <a:schemeClr val="bg1"/>
                  </a:solidFill>
                </a:ln>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تخطي حدود نسب الشفاء</a:t>
            </a:r>
            <a:endParaRPr lang="en-US" dirty="0">
              <a:ln>
                <a:solidFill>
                  <a:schemeClr val="bg1"/>
                </a:solidFill>
              </a:ln>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79" name="Round Diagonal Corner Rectangle 78"/>
          <p:cNvSpPr/>
          <p:nvPr/>
        </p:nvSpPr>
        <p:spPr>
          <a:xfrm>
            <a:off x="405948" y="3720234"/>
            <a:ext cx="1448553" cy="1448554"/>
          </a:xfrm>
          <a:prstGeom prst="round2DiagRect">
            <a:avLst/>
          </a:prstGeom>
          <a:solidFill>
            <a:srgbClr val="F4AA00"/>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80" name="Round Diagonal Corner Rectangle 79"/>
          <p:cNvSpPr/>
          <p:nvPr/>
        </p:nvSpPr>
        <p:spPr>
          <a:xfrm>
            <a:off x="3763824" y="3721356"/>
            <a:ext cx="1448553" cy="1448554"/>
          </a:xfrm>
          <a:prstGeom prst="round2DiagRect">
            <a:avLst/>
          </a:prstGeom>
          <a:solidFill>
            <a:srgbClr val="3C6A30"/>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81" name="Round Diagonal Corner Rectangle 80"/>
          <p:cNvSpPr/>
          <p:nvPr/>
        </p:nvSpPr>
        <p:spPr>
          <a:xfrm>
            <a:off x="3763823" y="5366262"/>
            <a:ext cx="1448553" cy="1448554"/>
          </a:xfrm>
          <a:prstGeom prst="round2DiagRect">
            <a:avLst/>
          </a:prstGeom>
          <a:solidFill>
            <a:srgbClr val="C55A1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82" name="Round Diagonal Corner Rectangle 81"/>
          <p:cNvSpPr/>
          <p:nvPr/>
        </p:nvSpPr>
        <p:spPr>
          <a:xfrm>
            <a:off x="405948" y="5365140"/>
            <a:ext cx="1448553" cy="1448554"/>
          </a:xfrm>
          <a:prstGeom prst="round2DiagRect">
            <a:avLst/>
          </a:prstGeom>
          <a:solidFill>
            <a:srgbClr val="53A3D5"/>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83" name="Round Diagonal Corner Rectangle 82"/>
          <p:cNvSpPr/>
          <p:nvPr/>
        </p:nvSpPr>
        <p:spPr>
          <a:xfrm>
            <a:off x="405948" y="2073645"/>
            <a:ext cx="1448553" cy="1448554"/>
          </a:xfrm>
          <a:prstGeom prst="round2DiagRect">
            <a:avLst/>
          </a:prstGeom>
          <a:solidFill>
            <a:srgbClr val="7030A0"/>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84" name="Round Diagonal Corner Rectangle 83"/>
          <p:cNvSpPr/>
          <p:nvPr/>
        </p:nvSpPr>
        <p:spPr>
          <a:xfrm>
            <a:off x="405948" y="426495"/>
            <a:ext cx="1448553" cy="1448554"/>
          </a:xfrm>
          <a:prstGeom prst="round2DiagRect">
            <a:avLst/>
          </a:prstGeom>
          <a:solidFill>
            <a:srgbClr val="C00000"/>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85" name="Round Diagonal Corner Rectangle 84"/>
          <p:cNvSpPr/>
          <p:nvPr/>
        </p:nvSpPr>
        <p:spPr>
          <a:xfrm>
            <a:off x="3763826" y="2074767"/>
            <a:ext cx="1448553" cy="1448554"/>
          </a:xfrm>
          <a:prstGeom prst="round2DiagRect">
            <a:avLst/>
          </a:prstGeom>
          <a:solidFill>
            <a:schemeClr val="accent1">
              <a:lumMod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86" name="Round Diagonal Corner Rectangle 85"/>
          <p:cNvSpPr/>
          <p:nvPr/>
        </p:nvSpPr>
        <p:spPr>
          <a:xfrm>
            <a:off x="3763826" y="426495"/>
            <a:ext cx="1448553" cy="1448554"/>
          </a:xfrm>
          <a:prstGeom prst="round2DiagRect">
            <a:avLst/>
          </a:prstGeom>
          <a:solidFill>
            <a:srgbClr val="6BA42C"/>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88" name="Round Diagonal Corner Rectangle 87"/>
          <p:cNvSpPr/>
          <p:nvPr/>
        </p:nvSpPr>
        <p:spPr>
          <a:xfrm>
            <a:off x="2035455" y="3720234"/>
            <a:ext cx="1448553" cy="1448554"/>
          </a:xfrm>
          <a:prstGeom prst="round2DiagRect">
            <a:avLst/>
          </a:prstGeom>
          <a:solidFill>
            <a:srgbClr val="F4AA00"/>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lIns="0" tIns="91440" rIns="0" rtlCol="0" anchor="ctr" anchorCtr="1"/>
          <a:lstStyle/>
          <a:p>
            <a:pPr algn="ctr"/>
            <a:r>
              <a:rPr lang="ar-EG" dirty="0">
                <a:ln>
                  <a:solidFill>
                    <a:schemeClr val="bg1"/>
                  </a:solidFill>
                </a:ln>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تطوير إطار لممارسة آمنة</a:t>
            </a:r>
            <a:endParaRPr lang="en-US" dirty="0">
              <a:ln>
                <a:solidFill>
                  <a:schemeClr val="bg1"/>
                </a:solidFill>
              </a:ln>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89" name="Round Diagonal Corner Rectangle 88"/>
          <p:cNvSpPr/>
          <p:nvPr/>
        </p:nvSpPr>
        <p:spPr>
          <a:xfrm>
            <a:off x="5393331" y="3721356"/>
            <a:ext cx="1448553" cy="1448554"/>
          </a:xfrm>
          <a:prstGeom prst="round2DiagRect">
            <a:avLst/>
          </a:prstGeom>
          <a:solidFill>
            <a:srgbClr val="3C6A30"/>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lIns="0" tIns="91440" rIns="0" rtlCol="0" anchor="ctr" anchorCtr="1"/>
          <a:lstStyle/>
          <a:p>
            <a:pPr algn="ctr"/>
            <a:r>
              <a:rPr lang="ar-EG" dirty="0">
                <a:ln>
                  <a:solidFill>
                    <a:schemeClr val="bg1"/>
                  </a:solidFill>
                </a:ln>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نموذج يحتذى به في المسؤولية البيئية</a:t>
            </a:r>
          </a:p>
        </p:txBody>
      </p:sp>
      <p:sp>
        <p:nvSpPr>
          <p:cNvPr id="90" name="Round Diagonal Corner Rectangle 89"/>
          <p:cNvSpPr/>
          <p:nvPr/>
        </p:nvSpPr>
        <p:spPr>
          <a:xfrm>
            <a:off x="5393330" y="5366262"/>
            <a:ext cx="1448553" cy="1448554"/>
          </a:xfrm>
          <a:prstGeom prst="round2DiagRect">
            <a:avLst/>
          </a:prstGeom>
          <a:solidFill>
            <a:srgbClr val="C55A1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lIns="0" tIns="91440" rIns="0" rtlCol="0" anchor="ctr" anchorCtr="1"/>
          <a:lstStyle/>
          <a:p>
            <a:pPr algn="ctr"/>
            <a:r>
              <a:rPr lang="ar-EG" dirty="0">
                <a:ln>
                  <a:solidFill>
                    <a:schemeClr val="bg1"/>
                  </a:solidFill>
                </a:ln>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بناء قدرات كوادر العمل</a:t>
            </a:r>
            <a:endParaRPr lang="en-US" dirty="0">
              <a:ln>
                <a:solidFill>
                  <a:schemeClr val="bg1"/>
                </a:solidFill>
              </a:ln>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91" name="Round Diagonal Corner Rectangle 90"/>
          <p:cNvSpPr/>
          <p:nvPr/>
        </p:nvSpPr>
        <p:spPr>
          <a:xfrm>
            <a:off x="2035455" y="5365140"/>
            <a:ext cx="1448553" cy="1448554"/>
          </a:xfrm>
          <a:prstGeom prst="round2DiagRect">
            <a:avLst/>
          </a:prstGeom>
          <a:solidFill>
            <a:srgbClr val="53A3D5"/>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lIns="0" tIns="91440" rIns="0" rtlCol="0" anchor="ctr" anchorCtr="1"/>
          <a:lstStyle/>
          <a:p>
            <a:pPr algn="ctr"/>
            <a:r>
              <a:rPr lang="ar-EG" dirty="0">
                <a:ln>
                  <a:solidFill>
                    <a:schemeClr val="bg1"/>
                  </a:solidFill>
                </a:ln>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المشاركة المجتمعية والتوعية</a:t>
            </a:r>
            <a:endParaRPr lang="en-US" dirty="0">
              <a:ln>
                <a:solidFill>
                  <a:schemeClr val="bg1"/>
                </a:solidFill>
              </a:ln>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92" name="Round Diagonal Corner Rectangle 91"/>
          <p:cNvSpPr/>
          <p:nvPr/>
        </p:nvSpPr>
        <p:spPr>
          <a:xfrm>
            <a:off x="2035456" y="2073645"/>
            <a:ext cx="1480584" cy="1448554"/>
          </a:xfrm>
          <a:prstGeom prst="round2DiagRect">
            <a:avLst/>
          </a:prstGeom>
          <a:solidFill>
            <a:srgbClr val="7030A0"/>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lIns="0" tIns="91440" rIns="0" rtlCol="0" anchor="ctr" anchorCtr="1"/>
          <a:lstStyle/>
          <a:p>
            <a:pPr algn="ctr"/>
            <a:r>
              <a:rPr lang="ar-EG" dirty="0">
                <a:ln>
                  <a:solidFill>
                    <a:schemeClr val="bg1"/>
                  </a:solidFill>
                </a:ln>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البناء على النشاط البحثي وتوسيعه</a:t>
            </a:r>
          </a:p>
        </p:txBody>
      </p:sp>
      <p:sp>
        <p:nvSpPr>
          <p:cNvPr id="94" name="Round Diagonal Corner Rectangle 93"/>
          <p:cNvSpPr/>
          <p:nvPr/>
        </p:nvSpPr>
        <p:spPr>
          <a:xfrm>
            <a:off x="5393333" y="2074767"/>
            <a:ext cx="1448553" cy="1448554"/>
          </a:xfrm>
          <a:prstGeom prst="round2DiagRect">
            <a:avLst/>
          </a:prstGeom>
          <a:solidFill>
            <a:schemeClr val="accent1">
              <a:lumMod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lIns="0" tIns="91440" rIns="0" rtlCol="0" anchor="ctr" anchorCtr="1"/>
          <a:lstStyle/>
          <a:p>
            <a:pPr algn="ctr"/>
            <a:r>
              <a:rPr lang="ar-EG" dirty="0">
                <a:ln>
                  <a:solidFill>
                    <a:schemeClr val="bg1"/>
                  </a:solidFill>
                </a:ln>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الجودة في كل جوانب العمليات</a:t>
            </a:r>
            <a:endParaRPr lang="en-US" dirty="0">
              <a:ln>
                <a:solidFill>
                  <a:schemeClr val="bg1"/>
                </a:solidFill>
              </a:ln>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95" name="Round Diagonal Corner Rectangle 94"/>
          <p:cNvSpPr/>
          <p:nvPr/>
        </p:nvSpPr>
        <p:spPr>
          <a:xfrm>
            <a:off x="5393333" y="426495"/>
            <a:ext cx="1448553" cy="1448554"/>
          </a:xfrm>
          <a:prstGeom prst="round2DiagRect">
            <a:avLst/>
          </a:prstGeom>
          <a:solidFill>
            <a:srgbClr val="6BA42C"/>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lIns="0" tIns="91440" rIns="0" rtlCol="0" anchor="ctr" anchorCtr="1"/>
          <a:lstStyle/>
          <a:p>
            <a:pPr algn="ctr"/>
            <a:r>
              <a:rPr lang="ar-EG" dirty="0">
                <a:ln>
                  <a:solidFill>
                    <a:schemeClr val="bg1"/>
                  </a:solidFill>
                </a:ln>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رفع معاناة المرضى </a:t>
            </a:r>
          </a:p>
        </p:txBody>
      </p:sp>
      <p:pic>
        <p:nvPicPr>
          <p:cNvPr id="18" name="Picture 17"/>
          <p:cNvPicPr>
            <a:picLocks noChangeAspect="1"/>
          </p:cNvPicPr>
          <p:nvPr/>
        </p:nvPicPr>
        <p:blipFill>
          <a:blip r:embed="rId2">
            <a:biLevel thresh="75000"/>
          </a:blip>
          <a:stretch>
            <a:fillRect/>
          </a:stretch>
        </p:blipFill>
        <p:spPr>
          <a:xfrm>
            <a:off x="685511" y="690869"/>
            <a:ext cx="889425" cy="889425"/>
          </a:xfrm>
          <a:prstGeom prst="rect">
            <a:avLst/>
          </a:prstGeom>
          <a:effectLst>
            <a:outerShdw blurRad="63500" sx="102000" sy="102000" algn="ctr" rotWithShape="0">
              <a:prstClr val="black">
                <a:alpha val="40000"/>
              </a:prstClr>
            </a:outerShdw>
          </a:effectLst>
        </p:spPr>
      </p:pic>
      <p:sp>
        <p:nvSpPr>
          <p:cNvPr id="23" name="Round Diagonal Corner Rectangle 22"/>
          <p:cNvSpPr/>
          <p:nvPr/>
        </p:nvSpPr>
        <p:spPr>
          <a:xfrm>
            <a:off x="531647" y="551074"/>
            <a:ext cx="1197151" cy="1197152"/>
          </a:xfrm>
          <a:prstGeom prst="round2DiagRect">
            <a:avLst/>
          </a:prstGeom>
          <a:noFill/>
          <a:ln w="762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29" name="Round Diagonal Corner Rectangle 28"/>
          <p:cNvSpPr/>
          <p:nvPr/>
        </p:nvSpPr>
        <p:spPr>
          <a:xfrm>
            <a:off x="3889523" y="547951"/>
            <a:ext cx="1197151" cy="1197152"/>
          </a:xfrm>
          <a:prstGeom prst="round2DiagRect">
            <a:avLst/>
          </a:prstGeom>
          <a:noFill/>
          <a:ln w="762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31" name="Round Diagonal Corner Rectangle 30"/>
          <p:cNvSpPr/>
          <p:nvPr/>
        </p:nvSpPr>
        <p:spPr>
          <a:xfrm>
            <a:off x="531646" y="2199346"/>
            <a:ext cx="1197151" cy="1197152"/>
          </a:xfrm>
          <a:prstGeom prst="round2DiagRect">
            <a:avLst/>
          </a:prstGeom>
          <a:noFill/>
          <a:ln w="762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32" name="Round Diagonal Corner Rectangle 31"/>
          <p:cNvSpPr/>
          <p:nvPr/>
        </p:nvSpPr>
        <p:spPr>
          <a:xfrm>
            <a:off x="531645" y="3845935"/>
            <a:ext cx="1197151" cy="1197152"/>
          </a:xfrm>
          <a:prstGeom prst="round2DiagRect">
            <a:avLst/>
          </a:prstGeom>
          <a:noFill/>
          <a:ln w="762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33" name="Round Diagonal Corner Rectangle 32"/>
          <p:cNvSpPr/>
          <p:nvPr/>
        </p:nvSpPr>
        <p:spPr>
          <a:xfrm>
            <a:off x="531644" y="5490841"/>
            <a:ext cx="1197151" cy="1197152"/>
          </a:xfrm>
          <a:prstGeom prst="round2DiagRect">
            <a:avLst/>
          </a:prstGeom>
          <a:noFill/>
          <a:ln w="762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36" name="Round Diagonal Corner Rectangle 35"/>
          <p:cNvSpPr/>
          <p:nvPr/>
        </p:nvSpPr>
        <p:spPr>
          <a:xfrm>
            <a:off x="3889522" y="2200468"/>
            <a:ext cx="1197151" cy="1197152"/>
          </a:xfrm>
          <a:prstGeom prst="round2DiagRect">
            <a:avLst/>
          </a:prstGeom>
          <a:noFill/>
          <a:ln w="762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38" name="Round Diagonal Corner Rectangle 37"/>
          <p:cNvSpPr/>
          <p:nvPr/>
        </p:nvSpPr>
        <p:spPr>
          <a:xfrm>
            <a:off x="3889521" y="3847057"/>
            <a:ext cx="1197151" cy="1197152"/>
          </a:xfrm>
          <a:prstGeom prst="round2DiagRect">
            <a:avLst/>
          </a:prstGeom>
          <a:noFill/>
          <a:ln w="762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41" name="Round Diagonal Corner Rectangle 40"/>
          <p:cNvSpPr/>
          <p:nvPr/>
        </p:nvSpPr>
        <p:spPr>
          <a:xfrm>
            <a:off x="3889521" y="5491963"/>
            <a:ext cx="1197151" cy="1197152"/>
          </a:xfrm>
          <a:prstGeom prst="round2DiagRect">
            <a:avLst/>
          </a:prstGeom>
          <a:noFill/>
          <a:ln w="762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pic>
        <p:nvPicPr>
          <p:cNvPr id="48" name="Picture 47"/>
          <p:cNvPicPr>
            <a:picLocks noChangeAspect="1"/>
          </p:cNvPicPr>
          <p:nvPr/>
        </p:nvPicPr>
        <p:blipFill>
          <a:blip r:embed="rId3">
            <a:biLevel thresh="75000"/>
          </a:blip>
          <a:stretch>
            <a:fillRect/>
          </a:stretch>
        </p:blipFill>
        <p:spPr>
          <a:xfrm>
            <a:off x="4004332" y="706335"/>
            <a:ext cx="889996" cy="889996"/>
          </a:xfrm>
          <a:prstGeom prst="rect">
            <a:avLst/>
          </a:prstGeom>
          <a:effectLst>
            <a:outerShdw blurRad="63500" sx="102000" sy="102000" algn="ctr" rotWithShape="0">
              <a:prstClr val="black">
                <a:alpha val="40000"/>
              </a:prstClr>
            </a:outerShdw>
          </a:effectLst>
        </p:spPr>
      </p:pic>
      <p:sp>
        <p:nvSpPr>
          <p:cNvPr id="21" name="5-Point Star 20"/>
          <p:cNvSpPr/>
          <p:nvPr/>
        </p:nvSpPr>
        <p:spPr>
          <a:xfrm>
            <a:off x="1563533" y="980372"/>
            <a:ext cx="346773" cy="346773"/>
          </a:xfrm>
          <a:prstGeom prst="ellipse">
            <a:avLst/>
          </a:prstGeom>
          <a:solidFill>
            <a:schemeClr val="bg1"/>
          </a:solidFill>
          <a:ln w="76200">
            <a:solidFill>
              <a:srgbClr val="C00000"/>
            </a:solidFill>
          </a:ln>
          <a:effectLst/>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nchorCtr="1"/>
          <a:lstStyle/>
          <a:p>
            <a:pPr algn="ctr"/>
            <a:r>
              <a:rPr lang="ar-EG" b="1" dirty="0" smtClean="0">
                <a:ln>
                  <a:solidFill>
                    <a:srgbClr val="C00000"/>
                  </a:solidFill>
                </a:ln>
                <a:solidFill>
                  <a:srgbClr val="C00000"/>
                </a:solidFill>
                <a:latin typeface="Bradley Hand ITC" panose="03070402050302030203" pitchFamily="66" charset="0"/>
              </a:rPr>
              <a:t>1</a:t>
            </a:r>
            <a:endParaRPr lang="en-US" b="1" dirty="0">
              <a:ln>
                <a:solidFill>
                  <a:srgbClr val="C00000"/>
                </a:solidFill>
              </a:ln>
              <a:solidFill>
                <a:srgbClr val="C00000"/>
              </a:solidFill>
              <a:latin typeface="Bradley Hand ITC" panose="03070402050302030203" pitchFamily="66" charset="0"/>
            </a:endParaRPr>
          </a:p>
        </p:txBody>
      </p:sp>
      <p:sp>
        <p:nvSpPr>
          <p:cNvPr id="43" name="5-Point Star 42"/>
          <p:cNvSpPr/>
          <p:nvPr/>
        </p:nvSpPr>
        <p:spPr>
          <a:xfrm>
            <a:off x="4906962" y="980372"/>
            <a:ext cx="346773" cy="346773"/>
          </a:xfrm>
          <a:prstGeom prst="ellipse">
            <a:avLst/>
          </a:prstGeom>
          <a:solidFill>
            <a:schemeClr val="bg1"/>
          </a:solidFill>
          <a:ln w="76200">
            <a:solidFill>
              <a:srgbClr val="6BA42C"/>
            </a:solidFill>
          </a:ln>
          <a:effectLst/>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nchorCtr="1"/>
          <a:lstStyle/>
          <a:p>
            <a:pPr algn="ctr"/>
            <a:r>
              <a:rPr lang="ar-EG" b="1" dirty="0" smtClean="0">
                <a:ln>
                  <a:solidFill>
                    <a:srgbClr val="6BA42C"/>
                  </a:solidFill>
                </a:ln>
                <a:solidFill>
                  <a:srgbClr val="6BA42C"/>
                </a:solidFill>
                <a:latin typeface="Bradley Hand ITC" panose="03070402050302030203" pitchFamily="66" charset="0"/>
              </a:rPr>
              <a:t>2</a:t>
            </a:r>
            <a:endParaRPr lang="en-US" b="1" dirty="0">
              <a:ln>
                <a:solidFill>
                  <a:srgbClr val="6BA42C"/>
                </a:solidFill>
              </a:ln>
              <a:solidFill>
                <a:srgbClr val="6BA42C"/>
              </a:solidFill>
              <a:latin typeface="Bradley Hand ITC" panose="03070402050302030203" pitchFamily="66" charset="0"/>
            </a:endParaRPr>
          </a:p>
        </p:txBody>
      </p:sp>
      <p:sp>
        <p:nvSpPr>
          <p:cNvPr id="58" name="5-Point Star 57"/>
          <p:cNvSpPr/>
          <p:nvPr/>
        </p:nvSpPr>
        <p:spPr>
          <a:xfrm>
            <a:off x="1563533" y="2645346"/>
            <a:ext cx="346773" cy="346773"/>
          </a:xfrm>
          <a:prstGeom prst="ellipse">
            <a:avLst/>
          </a:prstGeom>
          <a:solidFill>
            <a:schemeClr val="bg1"/>
          </a:solidFill>
          <a:ln w="76200">
            <a:solidFill>
              <a:srgbClr val="7030A0"/>
            </a:solidFill>
          </a:ln>
          <a:effectLst/>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nchorCtr="1"/>
          <a:lstStyle/>
          <a:p>
            <a:pPr algn="ctr"/>
            <a:r>
              <a:rPr lang="ar-EG" b="1" dirty="0" smtClean="0">
                <a:ln>
                  <a:solidFill>
                    <a:srgbClr val="7030A0"/>
                  </a:solidFill>
                </a:ln>
                <a:solidFill>
                  <a:srgbClr val="7030A0"/>
                </a:solidFill>
                <a:latin typeface="Bradley Hand ITC" panose="03070402050302030203" pitchFamily="66" charset="0"/>
              </a:rPr>
              <a:t>3</a:t>
            </a:r>
            <a:endParaRPr lang="en-US" b="1" dirty="0">
              <a:ln>
                <a:solidFill>
                  <a:srgbClr val="7030A0"/>
                </a:solidFill>
              </a:ln>
              <a:solidFill>
                <a:srgbClr val="7030A0"/>
              </a:solidFill>
              <a:latin typeface="Bradley Hand ITC" panose="03070402050302030203" pitchFamily="66" charset="0"/>
            </a:endParaRPr>
          </a:p>
        </p:txBody>
      </p:sp>
      <p:sp>
        <p:nvSpPr>
          <p:cNvPr id="59" name="5-Point Star 58"/>
          <p:cNvSpPr/>
          <p:nvPr/>
        </p:nvSpPr>
        <p:spPr>
          <a:xfrm>
            <a:off x="1563533" y="4290252"/>
            <a:ext cx="346773" cy="346773"/>
          </a:xfrm>
          <a:prstGeom prst="ellipse">
            <a:avLst/>
          </a:prstGeom>
          <a:solidFill>
            <a:schemeClr val="bg1"/>
          </a:solidFill>
          <a:ln w="76200">
            <a:solidFill>
              <a:srgbClr val="F4AA00"/>
            </a:solidFill>
          </a:ln>
          <a:effectLst/>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nchorCtr="1"/>
          <a:lstStyle/>
          <a:p>
            <a:pPr algn="ctr"/>
            <a:r>
              <a:rPr lang="ar-EG" b="1" dirty="0" smtClean="0">
                <a:ln>
                  <a:solidFill>
                    <a:srgbClr val="F4AA00"/>
                  </a:solidFill>
                </a:ln>
                <a:solidFill>
                  <a:srgbClr val="F4AA00"/>
                </a:solidFill>
                <a:latin typeface="Bradley Hand ITC" panose="03070402050302030203" pitchFamily="66" charset="0"/>
              </a:rPr>
              <a:t>5</a:t>
            </a:r>
            <a:endParaRPr lang="en-US" b="1" dirty="0">
              <a:ln>
                <a:solidFill>
                  <a:srgbClr val="F4AA00"/>
                </a:solidFill>
              </a:ln>
              <a:solidFill>
                <a:srgbClr val="F4AA00"/>
              </a:solidFill>
              <a:latin typeface="Bradley Hand ITC" panose="03070402050302030203" pitchFamily="66" charset="0"/>
            </a:endParaRPr>
          </a:p>
        </p:txBody>
      </p:sp>
      <p:sp>
        <p:nvSpPr>
          <p:cNvPr id="60" name="5-Point Star 59"/>
          <p:cNvSpPr/>
          <p:nvPr/>
        </p:nvSpPr>
        <p:spPr>
          <a:xfrm>
            <a:off x="1563533" y="5935158"/>
            <a:ext cx="346773" cy="346773"/>
          </a:xfrm>
          <a:prstGeom prst="ellipse">
            <a:avLst/>
          </a:prstGeom>
          <a:solidFill>
            <a:schemeClr val="bg1"/>
          </a:solidFill>
          <a:ln w="76200">
            <a:solidFill>
              <a:srgbClr val="53A3D5"/>
            </a:solidFill>
          </a:ln>
          <a:effectLst/>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nchorCtr="1"/>
          <a:lstStyle/>
          <a:p>
            <a:pPr algn="ctr"/>
            <a:r>
              <a:rPr lang="ar-EG" b="1" dirty="0" smtClean="0">
                <a:ln>
                  <a:solidFill>
                    <a:srgbClr val="53A3D5"/>
                  </a:solidFill>
                </a:ln>
                <a:solidFill>
                  <a:srgbClr val="53A3D5"/>
                </a:solidFill>
                <a:latin typeface="Bradley Hand ITC" panose="03070402050302030203" pitchFamily="66" charset="0"/>
              </a:rPr>
              <a:t>7</a:t>
            </a:r>
            <a:endParaRPr lang="en-US" b="1" dirty="0">
              <a:ln>
                <a:solidFill>
                  <a:srgbClr val="53A3D5"/>
                </a:solidFill>
              </a:ln>
              <a:solidFill>
                <a:srgbClr val="53A3D5"/>
              </a:solidFill>
              <a:latin typeface="Bradley Hand ITC" panose="03070402050302030203" pitchFamily="66" charset="0"/>
            </a:endParaRPr>
          </a:p>
        </p:txBody>
      </p:sp>
      <p:sp>
        <p:nvSpPr>
          <p:cNvPr id="61" name="5-Point Star 60"/>
          <p:cNvSpPr/>
          <p:nvPr/>
        </p:nvSpPr>
        <p:spPr>
          <a:xfrm>
            <a:off x="4907780" y="2632866"/>
            <a:ext cx="346773" cy="346773"/>
          </a:xfrm>
          <a:prstGeom prst="ellipse">
            <a:avLst/>
          </a:prstGeom>
          <a:solidFill>
            <a:schemeClr val="bg1"/>
          </a:solidFill>
          <a:ln w="76200">
            <a:solidFill>
              <a:srgbClr val="1F4E79"/>
            </a:solidFill>
          </a:ln>
          <a:effectLst/>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nchorCtr="1"/>
          <a:lstStyle/>
          <a:p>
            <a:pPr algn="ctr"/>
            <a:r>
              <a:rPr lang="ar-EG" b="1" dirty="0" smtClean="0">
                <a:ln>
                  <a:solidFill>
                    <a:srgbClr val="1F4E79"/>
                  </a:solidFill>
                </a:ln>
                <a:solidFill>
                  <a:schemeClr val="accent5">
                    <a:lumMod val="50000"/>
                  </a:schemeClr>
                </a:solidFill>
                <a:latin typeface="Bradley Hand ITC" panose="03070402050302030203" pitchFamily="66" charset="0"/>
              </a:rPr>
              <a:t>4</a:t>
            </a:r>
            <a:endParaRPr lang="en-US" b="1" dirty="0">
              <a:ln>
                <a:solidFill>
                  <a:srgbClr val="1F4E79"/>
                </a:solidFill>
              </a:ln>
              <a:solidFill>
                <a:schemeClr val="accent5">
                  <a:lumMod val="50000"/>
                </a:schemeClr>
              </a:solidFill>
              <a:latin typeface="Bradley Hand ITC" panose="03070402050302030203" pitchFamily="66" charset="0"/>
            </a:endParaRPr>
          </a:p>
        </p:txBody>
      </p:sp>
      <p:sp>
        <p:nvSpPr>
          <p:cNvPr id="62" name="5-Point Star 61"/>
          <p:cNvSpPr/>
          <p:nvPr/>
        </p:nvSpPr>
        <p:spPr>
          <a:xfrm>
            <a:off x="4906962" y="4276184"/>
            <a:ext cx="346773" cy="346773"/>
          </a:xfrm>
          <a:prstGeom prst="ellipse">
            <a:avLst/>
          </a:prstGeom>
          <a:solidFill>
            <a:schemeClr val="bg1"/>
          </a:solidFill>
          <a:ln w="76200">
            <a:solidFill>
              <a:srgbClr val="3C6A30"/>
            </a:solidFill>
          </a:ln>
          <a:effectLst/>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nchorCtr="1"/>
          <a:lstStyle/>
          <a:p>
            <a:pPr algn="ctr"/>
            <a:r>
              <a:rPr lang="ar-EG" b="1" dirty="0">
                <a:ln>
                  <a:solidFill>
                    <a:srgbClr val="3C6A30"/>
                  </a:solidFill>
                </a:ln>
                <a:solidFill>
                  <a:srgbClr val="3C6A30"/>
                </a:solidFill>
                <a:latin typeface="Bradley Hand ITC" panose="03070402050302030203" pitchFamily="66" charset="0"/>
              </a:rPr>
              <a:t>6</a:t>
            </a:r>
            <a:endParaRPr lang="en-US" b="1" dirty="0">
              <a:ln>
                <a:solidFill>
                  <a:srgbClr val="3C6A30"/>
                </a:solidFill>
              </a:ln>
              <a:solidFill>
                <a:srgbClr val="3C6A30"/>
              </a:solidFill>
              <a:latin typeface="Bradley Hand ITC" panose="03070402050302030203" pitchFamily="66" charset="0"/>
            </a:endParaRPr>
          </a:p>
        </p:txBody>
      </p:sp>
      <p:sp>
        <p:nvSpPr>
          <p:cNvPr id="63" name="5-Point Star 62"/>
          <p:cNvSpPr/>
          <p:nvPr/>
        </p:nvSpPr>
        <p:spPr>
          <a:xfrm>
            <a:off x="4903442" y="5921090"/>
            <a:ext cx="346773" cy="346773"/>
          </a:xfrm>
          <a:prstGeom prst="ellipse">
            <a:avLst/>
          </a:prstGeom>
          <a:solidFill>
            <a:schemeClr val="bg1"/>
          </a:solidFill>
          <a:ln w="76200">
            <a:solidFill>
              <a:srgbClr val="C55A11"/>
            </a:solidFill>
          </a:ln>
          <a:effectLst/>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nchorCtr="1"/>
          <a:lstStyle/>
          <a:p>
            <a:pPr algn="ctr"/>
            <a:r>
              <a:rPr lang="ar-EG" b="1" dirty="0">
                <a:ln>
                  <a:solidFill>
                    <a:srgbClr val="C55A11"/>
                  </a:solidFill>
                </a:ln>
                <a:solidFill>
                  <a:srgbClr val="C55A11"/>
                </a:solidFill>
                <a:latin typeface="Bradley Hand ITC" panose="03070402050302030203" pitchFamily="66" charset="0"/>
              </a:rPr>
              <a:t>8</a:t>
            </a:r>
            <a:endParaRPr lang="en-US" b="1" dirty="0">
              <a:ln>
                <a:solidFill>
                  <a:srgbClr val="C55A11"/>
                </a:solidFill>
              </a:ln>
              <a:solidFill>
                <a:srgbClr val="C55A11"/>
              </a:solidFill>
              <a:latin typeface="Bradley Hand ITC" panose="03070402050302030203" pitchFamily="66" charset="0"/>
            </a:endParaRPr>
          </a:p>
        </p:txBody>
      </p:sp>
      <p:pic>
        <p:nvPicPr>
          <p:cNvPr id="64" name="Picture 63"/>
          <p:cNvPicPr>
            <a:picLocks noChangeAspect="1"/>
          </p:cNvPicPr>
          <p:nvPr/>
        </p:nvPicPr>
        <p:blipFill>
          <a:blip r:embed="rId4">
            <a:biLevel thresh="75000"/>
          </a:blip>
          <a:stretch>
            <a:fillRect/>
          </a:stretch>
        </p:blipFill>
        <p:spPr>
          <a:xfrm>
            <a:off x="660539" y="2353000"/>
            <a:ext cx="886273" cy="886273"/>
          </a:xfrm>
          <a:prstGeom prst="rect">
            <a:avLst/>
          </a:prstGeom>
          <a:effectLst>
            <a:outerShdw blurRad="63500" sx="102000" sy="102000" algn="ctr" rotWithShape="0">
              <a:prstClr val="black">
                <a:alpha val="40000"/>
              </a:prstClr>
            </a:outerShdw>
          </a:effectLst>
        </p:spPr>
      </p:pic>
      <p:pic>
        <p:nvPicPr>
          <p:cNvPr id="65" name="Picture 64"/>
          <p:cNvPicPr>
            <a:picLocks noChangeAspect="1"/>
          </p:cNvPicPr>
          <p:nvPr/>
        </p:nvPicPr>
        <p:blipFill>
          <a:blip r:embed="rId5">
            <a:biLevel thresh="75000"/>
          </a:blip>
          <a:stretch>
            <a:fillRect/>
          </a:stretch>
        </p:blipFill>
        <p:spPr>
          <a:xfrm>
            <a:off x="3971259" y="2286199"/>
            <a:ext cx="1024008" cy="1024008"/>
          </a:xfrm>
          <a:prstGeom prst="rect">
            <a:avLst/>
          </a:prstGeom>
          <a:ln w="28575">
            <a:noFill/>
          </a:ln>
          <a:effectLst>
            <a:outerShdw blurRad="63500" sx="102000" sy="102000" algn="ctr" rotWithShape="0">
              <a:prstClr val="black">
                <a:alpha val="40000"/>
              </a:prstClr>
            </a:outerShdw>
          </a:effectLst>
        </p:spPr>
      </p:pic>
      <p:pic>
        <p:nvPicPr>
          <p:cNvPr id="66" name="Picture 20" descr="http://cdn.sweettgroup.com/wp-content/uploads/2014/06/environmental-icon-website.png"/>
          <p:cNvPicPr>
            <a:picLocks noChangeAspect="1" noChangeArrowheads="1"/>
          </p:cNvPicPr>
          <p:nvPr/>
        </p:nvPicPr>
        <p:blipFill rotWithShape="1">
          <a:blip r:embed="rId6" cstate="print">
            <a:biLevel thresh="50000"/>
            <a:extLst>
              <a:ext uri="{28A0092B-C50C-407E-A947-70E740481C1C}">
                <a14:useLocalDpi xmlns:a14="http://schemas.microsoft.com/office/drawing/2010/main" val="0"/>
              </a:ext>
            </a:extLst>
          </a:blip>
          <a:srcRect l="14990" t="10056" r="19594" b="33061"/>
          <a:stretch/>
        </p:blipFill>
        <p:spPr bwMode="auto">
          <a:xfrm>
            <a:off x="4060924" y="4005986"/>
            <a:ext cx="768936" cy="906951"/>
          </a:xfrm>
          <a:prstGeom prst="rect">
            <a:avLst/>
          </a:prstGeom>
          <a:noFill/>
          <a:effectLst>
            <a:outerShdw blurRad="63500" sx="102000" sy="102000" algn="ctr"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67" name="Picture 66"/>
          <p:cNvPicPr>
            <a:picLocks noChangeAspect="1"/>
          </p:cNvPicPr>
          <p:nvPr/>
        </p:nvPicPr>
        <p:blipFill>
          <a:blip r:embed="rId7"/>
          <a:stretch>
            <a:fillRect/>
          </a:stretch>
        </p:blipFill>
        <p:spPr>
          <a:xfrm>
            <a:off x="3989401" y="5639123"/>
            <a:ext cx="889425" cy="900543"/>
          </a:xfrm>
          <a:prstGeom prst="rect">
            <a:avLst/>
          </a:prstGeom>
          <a:effectLst>
            <a:outerShdw blurRad="63500" sx="102000" sy="102000" algn="ctr" rotWithShape="0">
              <a:prstClr val="black">
                <a:alpha val="40000"/>
              </a:prstClr>
            </a:outerShdw>
          </a:effectLst>
        </p:spPr>
      </p:pic>
      <p:pic>
        <p:nvPicPr>
          <p:cNvPr id="68" name="Picture 14" descr="http://www.tss-stl.org/SiteAssets/become-involved/adv_mktg_icon_1.png"/>
          <p:cNvPicPr>
            <a:picLocks noChangeAspect="1" noChangeArrowheads="1"/>
          </p:cNvPicPr>
          <p:nvPr/>
        </p:nvPicPr>
        <p:blipFill rotWithShape="1">
          <a:blip r:embed="rId8" cstate="print">
            <a:biLevel thresh="50000"/>
            <a:extLst>
              <a:ext uri="{28A0092B-C50C-407E-A947-70E740481C1C}">
                <a14:useLocalDpi xmlns:a14="http://schemas.microsoft.com/office/drawing/2010/main" val="0"/>
              </a:ext>
            </a:extLst>
          </a:blip>
          <a:srcRect l="15962" r="13078" b="6131"/>
          <a:stretch/>
        </p:blipFill>
        <p:spPr bwMode="auto">
          <a:xfrm>
            <a:off x="753900" y="5621091"/>
            <a:ext cx="728962" cy="916753"/>
          </a:xfrm>
          <a:prstGeom prst="round2DiagRect">
            <a:avLst/>
          </a:prstGeom>
          <a:noFill/>
          <a:effectLst>
            <a:outerShdw blurRad="63500" sx="102000" sy="102000" algn="ctr"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026" name="Picture 2" descr="http://www.corero.com/img/layout/icon-mssp.png"/>
          <p:cNvPicPr>
            <a:picLocks noChangeAspect="1" noChangeArrowheads="1"/>
          </p:cNvPicPr>
          <p:nvPr/>
        </p:nvPicPr>
        <p:blipFill>
          <a:blip r:embed="rId9">
            <a:biLevel thresh="25000"/>
            <a:extLst>
              <a:ext uri="{28A0092B-C50C-407E-A947-70E740481C1C}">
                <a14:useLocalDpi xmlns:a14="http://schemas.microsoft.com/office/drawing/2010/main" val="0"/>
              </a:ext>
            </a:extLst>
          </a:blip>
          <a:srcRect/>
          <a:stretch>
            <a:fillRect/>
          </a:stretch>
        </p:blipFill>
        <p:spPr bwMode="auto">
          <a:xfrm>
            <a:off x="636519" y="3946776"/>
            <a:ext cx="989436" cy="995471"/>
          </a:xfrm>
          <a:prstGeom prst="rect">
            <a:avLst/>
          </a:prstGeom>
          <a:noFill/>
          <a:effectLst>
            <a:outerShdw blurRad="63500" sx="102000" sy="102000" algn="ctr"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79718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Isosceles Triangle 1"/>
          <p:cNvSpPr/>
          <p:nvPr/>
        </p:nvSpPr>
        <p:spPr>
          <a:xfrm>
            <a:off x="595220" y="353701"/>
            <a:ext cx="6122609" cy="6449921"/>
          </a:xfrm>
          <a:prstGeom prst="triangl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137161" y="810412"/>
            <a:ext cx="1035591" cy="646331"/>
          </a:xfrm>
          <a:prstGeom prst="rect">
            <a:avLst/>
          </a:prstGeom>
          <a:noFill/>
        </p:spPr>
        <p:txBody>
          <a:bodyPr wrap="square" rtlCol="0">
            <a:spAutoFit/>
          </a:bodyPr>
          <a:lstStyle/>
          <a:p>
            <a:pPr algn="ctr"/>
            <a:r>
              <a:rPr lang="ar-EG" sz="1400" b="1" dirty="0" smtClean="0">
                <a:solidFill>
                  <a:schemeClr val="bg1"/>
                </a:solidFill>
                <a:effectLst>
                  <a:outerShdw blurRad="38100" dist="38100" dir="2700000" algn="tl">
                    <a:srgbClr val="000000">
                      <a:alpha val="43137"/>
                    </a:srgbClr>
                  </a:outerShdw>
                </a:effectLst>
              </a:rPr>
              <a:t>الرؤية</a:t>
            </a:r>
            <a:endParaRPr lang="en-US" sz="1100" b="1" dirty="0" smtClean="0">
              <a:solidFill>
                <a:schemeClr val="bg1"/>
              </a:solidFill>
              <a:effectLst>
                <a:outerShdw blurRad="38100" dist="38100" dir="2700000" algn="tl">
                  <a:srgbClr val="000000">
                    <a:alpha val="43137"/>
                  </a:srgbClr>
                </a:outerShdw>
              </a:effectLst>
            </a:endParaRPr>
          </a:p>
          <a:p>
            <a:pPr algn="ctr"/>
            <a:r>
              <a:rPr lang="ar-EG" sz="1100" i="1" dirty="0" smtClean="0">
                <a:solidFill>
                  <a:schemeClr val="bg1"/>
                </a:solidFill>
              </a:rPr>
              <a:t>(طفولة بلا سرطان</a:t>
            </a:r>
            <a:r>
              <a:rPr lang="ar-EG" sz="1100" i="1" dirty="0">
                <a:solidFill>
                  <a:schemeClr val="bg1"/>
                </a:solidFill>
              </a:rPr>
              <a:t>)</a:t>
            </a:r>
            <a:endParaRPr lang="en-US" sz="1100" i="1" dirty="0" smtClean="0">
              <a:solidFill>
                <a:schemeClr val="bg1"/>
              </a:solidFill>
            </a:endParaRPr>
          </a:p>
        </p:txBody>
      </p:sp>
      <p:sp>
        <p:nvSpPr>
          <p:cNvPr id="5" name="TextBox 4"/>
          <p:cNvSpPr txBox="1"/>
          <p:nvPr/>
        </p:nvSpPr>
        <p:spPr>
          <a:xfrm>
            <a:off x="3022164" y="1685543"/>
            <a:ext cx="1240658" cy="307777"/>
          </a:xfrm>
          <a:prstGeom prst="rect">
            <a:avLst/>
          </a:prstGeom>
          <a:noFill/>
        </p:spPr>
        <p:txBody>
          <a:bodyPr wrap="square" rtlCol="0">
            <a:spAutoFit/>
          </a:bodyPr>
          <a:lstStyle/>
          <a:p>
            <a:pPr algn="ctr"/>
            <a:r>
              <a:rPr lang="ar-EG" sz="1400" b="1" dirty="0" smtClean="0">
                <a:solidFill>
                  <a:schemeClr val="bg1"/>
                </a:solidFill>
                <a:effectLst>
                  <a:outerShdw blurRad="38100" dist="38100" dir="2700000" algn="tl">
                    <a:srgbClr val="000000">
                      <a:alpha val="43137"/>
                    </a:srgbClr>
                  </a:outerShdw>
                </a:effectLst>
              </a:rPr>
              <a:t>الرسالة</a:t>
            </a:r>
            <a:endParaRPr lang="en-US" sz="1100" b="1" dirty="0" smtClean="0">
              <a:solidFill>
                <a:schemeClr val="bg1"/>
              </a:solidFill>
              <a:effectLst>
                <a:outerShdw blurRad="38100" dist="38100" dir="2700000" algn="tl">
                  <a:srgbClr val="000000">
                    <a:alpha val="43137"/>
                  </a:srgbClr>
                </a:outerShdw>
              </a:effectLst>
            </a:endParaRPr>
          </a:p>
        </p:txBody>
      </p:sp>
      <p:sp>
        <p:nvSpPr>
          <p:cNvPr id="6" name="TextBox 5"/>
          <p:cNvSpPr txBox="1"/>
          <p:nvPr/>
        </p:nvSpPr>
        <p:spPr>
          <a:xfrm>
            <a:off x="2637678" y="2242891"/>
            <a:ext cx="2009629" cy="477054"/>
          </a:xfrm>
          <a:prstGeom prst="rect">
            <a:avLst/>
          </a:prstGeom>
          <a:noFill/>
        </p:spPr>
        <p:txBody>
          <a:bodyPr wrap="square" rtlCol="0">
            <a:spAutoFit/>
          </a:bodyPr>
          <a:lstStyle/>
          <a:p>
            <a:pPr algn="ctr"/>
            <a:r>
              <a:rPr lang="ar-EG" sz="1400" b="1" dirty="0" smtClean="0">
                <a:solidFill>
                  <a:schemeClr val="bg1"/>
                </a:solidFill>
                <a:effectLst>
                  <a:outerShdw blurRad="38100" dist="38100" dir="2700000" algn="tl">
                    <a:srgbClr val="000000">
                      <a:alpha val="43137"/>
                    </a:srgbClr>
                  </a:outerShdw>
                </a:effectLst>
              </a:rPr>
              <a:t>الغـايـات</a:t>
            </a:r>
            <a:r>
              <a:rPr lang="ar-EG" sz="1400" b="1" dirty="0" smtClean="0">
                <a:ln>
                  <a:solidFill>
                    <a:schemeClr val="bg1"/>
                  </a:solidFill>
                </a:ln>
                <a:solidFill>
                  <a:schemeClr val="bg1"/>
                </a:solidFill>
                <a:effectLst>
                  <a:outerShdw blurRad="38100" dist="38100" dir="2700000" algn="tl">
                    <a:srgbClr val="000000">
                      <a:alpha val="43137"/>
                    </a:srgbClr>
                  </a:outerShdw>
                </a:effectLst>
              </a:rPr>
              <a:t> </a:t>
            </a:r>
            <a:r>
              <a:rPr lang="ar-EG" sz="1400" b="1" dirty="0" smtClean="0">
                <a:solidFill>
                  <a:schemeClr val="bg1"/>
                </a:solidFill>
                <a:effectLst>
                  <a:outerShdw blurRad="38100" dist="38100" dir="2700000" algn="tl">
                    <a:srgbClr val="000000">
                      <a:alpha val="43137"/>
                    </a:srgbClr>
                  </a:outerShdw>
                </a:effectLst>
              </a:rPr>
              <a:t>الإستراتيجية </a:t>
            </a:r>
            <a:endParaRPr lang="en-US" sz="1200" b="1" dirty="0" smtClean="0">
              <a:solidFill>
                <a:schemeClr val="bg1"/>
              </a:solidFill>
              <a:effectLst>
                <a:outerShdw blurRad="38100" dist="38100" dir="2700000" algn="tl">
                  <a:srgbClr val="000000">
                    <a:alpha val="43137"/>
                  </a:srgbClr>
                </a:outerShdw>
              </a:effectLst>
            </a:endParaRPr>
          </a:p>
          <a:p>
            <a:pPr algn="ctr"/>
            <a:r>
              <a:rPr lang="ar-EG" sz="1100" dirty="0" smtClean="0">
                <a:solidFill>
                  <a:schemeClr val="bg1"/>
                </a:solidFill>
              </a:rPr>
              <a:t>ثمانية غايات أساسية نسعى لتحقيقها</a:t>
            </a:r>
            <a:endParaRPr lang="en-US" sz="1100" dirty="0" smtClean="0">
              <a:solidFill>
                <a:schemeClr val="bg1"/>
              </a:solidFill>
            </a:endParaRPr>
          </a:p>
        </p:txBody>
      </p:sp>
      <p:grpSp>
        <p:nvGrpSpPr>
          <p:cNvPr id="10" name="Group 9"/>
          <p:cNvGrpSpPr/>
          <p:nvPr/>
        </p:nvGrpSpPr>
        <p:grpSpPr>
          <a:xfrm>
            <a:off x="2217522" y="2824234"/>
            <a:ext cx="2850493" cy="1099385"/>
            <a:chOff x="2205609" y="3632091"/>
            <a:chExt cx="2907787" cy="1077723"/>
          </a:xfrm>
        </p:grpSpPr>
        <p:sp>
          <p:nvSpPr>
            <p:cNvPr id="9" name="Round Diagonal Corner Rectangle 8"/>
            <p:cNvSpPr/>
            <p:nvPr/>
          </p:nvSpPr>
          <p:spPr>
            <a:xfrm>
              <a:off x="2811080" y="3632091"/>
              <a:ext cx="488937" cy="474556"/>
            </a:xfrm>
            <a:prstGeom prst="round2DiagRect">
              <a:avLst/>
            </a:prstGeom>
            <a:solidFill>
              <a:srgbClr val="B32024"/>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 Diagonal Corner Rectangle 10"/>
            <p:cNvSpPr/>
            <p:nvPr/>
          </p:nvSpPr>
          <p:spPr>
            <a:xfrm>
              <a:off x="3414756" y="3633966"/>
              <a:ext cx="488937" cy="474556"/>
            </a:xfrm>
            <a:prstGeom prst="round2DiagRect">
              <a:avLst/>
            </a:prstGeom>
            <a:solidFill>
              <a:srgbClr val="6BA42C"/>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 Diagonal Corner Rectangle 11"/>
            <p:cNvSpPr/>
            <p:nvPr/>
          </p:nvSpPr>
          <p:spPr>
            <a:xfrm>
              <a:off x="4018431" y="3632091"/>
              <a:ext cx="488937" cy="474556"/>
            </a:xfrm>
            <a:prstGeom prst="round2DiagRect">
              <a:avLst/>
            </a:prstGeom>
            <a:solidFill>
              <a:srgbClr val="7030A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 Diagonal Corner Rectangle 12"/>
            <p:cNvSpPr/>
            <p:nvPr/>
          </p:nvSpPr>
          <p:spPr>
            <a:xfrm>
              <a:off x="3414756" y="4235258"/>
              <a:ext cx="488937" cy="474556"/>
            </a:xfrm>
            <a:prstGeom prst="round2DiagRect">
              <a:avLst/>
            </a:prstGeom>
            <a:solidFill>
              <a:srgbClr val="3C6A3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 Diagonal Corner Rectangle 14"/>
            <p:cNvSpPr/>
            <p:nvPr/>
          </p:nvSpPr>
          <p:spPr>
            <a:xfrm>
              <a:off x="2811080" y="4231508"/>
              <a:ext cx="488937" cy="474556"/>
            </a:xfrm>
            <a:prstGeom prst="round2DiagRect">
              <a:avLst/>
            </a:prstGeom>
            <a:solidFill>
              <a:srgbClr val="F4AA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 Diagonal Corner Rectangle 15"/>
            <p:cNvSpPr/>
            <p:nvPr/>
          </p:nvSpPr>
          <p:spPr>
            <a:xfrm>
              <a:off x="4022023" y="4231508"/>
              <a:ext cx="488937" cy="474556"/>
            </a:xfrm>
            <a:prstGeom prst="round2DiagRect">
              <a:avLst/>
            </a:prstGeom>
            <a:solidFill>
              <a:srgbClr val="53A3D5"/>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 Diagonal Corner Rectangle 16"/>
            <p:cNvSpPr/>
            <p:nvPr/>
          </p:nvSpPr>
          <p:spPr>
            <a:xfrm>
              <a:off x="2205609" y="4231508"/>
              <a:ext cx="488937" cy="474556"/>
            </a:xfrm>
            <a:prstGeom prst="round2DiagRect">
              <a:avLst/>
            </a:prstGeom>
            <a:solidFill>
              <a:srgbClr val="44546A"/>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 Diagonal Corner Rectangle 17"/>
            <p:cNvSpPr/>
            <p:nvPr/>
          </p:nvSpPr>
          <p:spPr>
            <a:xfrm>
              <a:off x="4624459" y="4231508"/>
              <a:ext cx="488937" cy="474556"/>
            </a:xfrm>
            <a:prstGeom prst="round2DiagRect">
              <a:avLst/>
            </a:prstGeom>
            <a:solidFill>
              <a:srgbClr val="C55A1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TextBox 18"/>
          <p:cNvSpPr txBox="1"/>
          <p:nvPr/>
        </p:nvSpPr>
        <p:spPr>
          <a:xfrm>
            <a:off x="2312762" y="4066471"/>
            <a:ext cx="2659461" cy="477054"/>
          </a:xfrm>
          <a:prstGeom prst="rect">
            <a:avLst/>
          </a:prstGeom>
          <a:noFill/>
        </p:spPr>
        <p:txBody>
          <a:bodyPr wrap="square" rtlCol="0">
            <a:spAutoFit/>
          </a:bodyPr>
          <a:lstStyle/>
          <a:p>
            <a:pPr algn="ctr"/>
            <a:r>
              <a:rPr lang="ar-EG" sz="1400" b="1" dirty="0">
                <a:solidFill>
                  <a:schemeClr val="bg1"/>
                </a:solidFill>
                <a:effectLst>
                  <a:outerShdw blurRad="38100" dist="38100" dir="2700000" algn="tl">
                    <a:srgbClr val="000000">
                      <a:alpha val="43137"/>
                    </a:srgbClr>
                  </a:outerShdw>
                </a:effectLst>
              </a:rPr>
              <a:t>مؤشرات الأداء الإستراتيجية</a:t>
            </a:r>
            <a:endParaRPr lang="en-US" sz="1400" b="1" dirty="0">
              <a:solidFill>
                <a:schemeClr val="bg1"/>
              </a:solidFill>
              <a:effectLst>
                <a:outerShdw blurRad="38100" dist="38100" dir="2700000" algn="tl">
                  <a:srgbClr val="000000">
                    <a:alpha val="43137"/>
                  </a:srgbClr>
                </a:outerShdw>
              </a:effectLst>
            </a:endParaRPr>
          </a:p>
          <a:p>
            <a:pPr algn="ctr"/>
            <a:r>
              <a:rPr lang="ar-EG" sz="1100" dirty="0" smtClean="0">
                <a:solidFill>
                  <a:schemeClr val="bg1"/>
                </a:solidFill>
              </a:rPr>
              <a:t>أربعة مؤشرات إستراتيجية لكل غاية من الغايات </a:t>
            </a:r>
            <a:endParaRPr lang="en-US" sz="1100" dirty="0" smtClean="0">
              <a:solidFill>
                <a:schemeClr val="bg1"/>
              </a:solidFill>
            </a:endParaRPr>
          </a:p>
        </p:txBody>
      </p:sp>
      <p:sp>
        <p:nvSpPr>
          <p:cNvPr id="20" name="TextBox 19"/>
          <p:cNvSpPr txBox="1"/>
          <p:nvPr/>
        </p:nvSpPr>
        <p:spPr>
          <a:xfrm>
            <a:off x="915784" y="5472494"/>
            <a:ext cx="5478349" cy="646331"/>
          </a:xfrm>
          <a:prstGeom prst="rect">
            <a:avLst/>
          </a:prstGeom>
          <a:noFill/>
        </p:spPr>
        <p:txBody>
          <a:bodyPr wrap="square" rtlCol="0">
            <a:spAutoFit/>
          </a:bodyPr>
          <a:lstStyle/>
          <a:p>
            <a:pPr algn="ctr"/>
            <a:r>
              <a:rPr lang="ar-EG" sz="1200" b="1" dirty="0" smtClean="0">
                <a:ln>
                  <a:solidFill>
                    <a:schemeClr val="bg1"/>
                  </a:solidFill>
                </a:ln>
                <a:solidFill>
                  <a:schemeClr val="bg1"/>
                </a:solidFill>
                <a:effectLst>
                  <a:outerShdw blurRad="38100" dist="38100" dir="2700000" algn="tl">
                    <a:srgbClr val="000000">
                      <a:alpha val="43137"/>
                    </a:srgbClr>
                  </a:outerShdw>
                </a:effectLst>
              </a:rPr>
              <a:t>ا</a:t>
            </a:r>
            <a:r>
              <a:rPr lang="ar-EG" sz="1400" b="1" dirty="0">
                <a:solidFill>
                  <a:schemeClr val="bg1"/>
                </a:solidFill>
                <a:effectLst>
                  <a:outerShdw blurRad="38100" dist="38100" dir="2700000" algn="tl">
                    <a:srgbClr val="000000">
                      <a:alpha val="43137"/>
                    </a:srgbClr>
                  </a:outerShdw>
                </a:effectLst>
              </a:rPr>
              <a:t>لأهداف الإستراتيجية للإدارات</a:t>
            </a:r>
            <a:endParaRPr lang="en-US" sz="1400" b="1" dirty="0">
              <a:solidFill>
                <a:schemeClr val="bg1"/>
              </a:solidFill>
              <a:effectLst>
                <a:outerShdw blurRad="38100" dist="38100" dir="2700000" algn="tl">
                  <a:srgbClr val="000000">
                    <a:alpha val="43137"/>
                  </a:srgbClr>
                </a:outerShdw>
              </a:effectLst>
            </a:endParaRPr>
          </a:p>
          <a:p>
            <a:pPr algn="ctr"/>
            <a:r>
              <a:rPr lang="ar-EG" sz="1100" i="1" dirty="0" smtClean="0">
                <a:solidFill>
                  <a:schemeClr val="bg1"/>
                </a:solidFill>
              </a:rPr>
              <a:t>يعتبر كل مؤشر إستراتيجي بمثابة (هدف) ويتم تحديد (الإستراتيجيات) التي يتم من خلالها تحقيقه وربطها بـ(مؤشرات الأداء الرئيسية) لكل إدارة إلى جانب (المبادرات الإستراتيجية) التي تحتاج الإستراتيجية إلى تفعيلها</a:t>
            </a:r>
            <a:endParaRPr lang="en-US" sz="1100" i="1" dirty="0" smtClean="0">
              <a:solidFill>
                <a:schemeClr val="bg1"/>
              </a:solidFill>
            </a:endParaRPr>
          </a:p>
        </p:txBody>
      </p:sp>
      <p:graphicFrame>
        <p:nvGraphicFramePr>
          <p:cNvPr id="23" name="Diagram 22"/>
          <p:cNvGraphicFramePr/>
          <p:nvPr>
            <p:extLst>
              <p:ext uri="{D42A27DB-BD31-4B8C-83A1-F6EECF244321}">
                <p14:modId xmlns:p14="http://schemas.microsoft.com/office/powerpoint/2010/main" val="3229547431"/>
              </p:ext>
            </p:extLst>
          </p:nvPr>
        </p:nvGraphicFramePr>
        <p:xfrm>
          <a:off x="1415812" y="4541189"/>
          <a:ext cx="4481417" cy="779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33" name="Straight Connector 32"/>
          <p:cNvCxnSpPr/>
          <p:nvPr/>
        </p:nvCxnSpPr>
        <p:spPr>
          <a:xfrm>
            <a:off x="2967336" y="1492146"/>
            <a:ext cx="1378371"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2753510" y="2151924"/>
            <a:ext cx="1806019"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1854005" y="4037877"/>
            <a:ext cx="3605250"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1158244" y="5431872"/>
            <a:ext cx="4993429"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55" name="Picture 54"/>
          <p:cNvPicPr>
            <a:picLocks noChangeAspect="1"/>
          </p:cNvPicPr>
          <p:nvPr/>
        </p:nvPicPr>
        <p:blipFill>
          <a:blip r:embed="rId7">
            <a:biLevel thresh="75000"/>
          </a:blip>
          <a:stretch>
            <a:fillRect/>
          </a:stretch>
        </p:blipFill>
        <p:spPr>
          <a:xfrm>
            <a:off x="2887406" y="2893119"/>
            <a:ext cx="334225" cy="334225"/>
          </a:xfrm>
          <a:prstGeom prst="rect">
            <a:avLst/>
          </a:prstGeom>
          <a:effectLst>
            <a:outerShdw blurRad="63500" sx="102000" sy="102000" algn="ctr" rotWithShape="0">
              <a:prstClr val="black">
                <a:alpha val="40000"/>
              </a:prstClr>
            </a:outerShdw>
          </a:effectLst>
        </p:spPr>
      </p:pic>
      <p:pic>
        <p:nvPicPr>
          <p:cNvPr id="58" name="Picture 57"/>
          <p:cNvPicPr>
            <a:picLocks noChangeAspect="1"/>
          </p:cNvPicPr>
          <p:nvPr/>
        </p:nvPicPr>
        <p:blipFill>
          <a:blip r:embed="rId8">
            <a:biLevel thresh="75000"/>
          </a:blip>
          <a:stretch>
            <a:fillRect/>
          </a:stretch>
        </p:blipFill>
        <p:spPr>
          <a:xfrm>
            <a:off x="3481305" y="2907652"/>
            <a:ext cx="334440" cy="334440"/>
          </a:xfrm>
          <a:prstGeom prst="rect">
            <a:avLst/>
          </a:prstGeom>
          <a:effectLst>
            <a:outerShdw blurRad="63500" sx="102000" sy="102000" algn="ctr" rotWithShape="0">
              <a:prstClr val="black">
                <a:alpha val="40000"/>
              </a:prstClr>
            </a:outerShdw>
          </a:effectLst>
        </p:spPr>
      </p:pic>
      <p:pic>
        <p:nvPicPr>
          <p:cNvPr id="59" name="Picture 58"/>
          <p:cNvPicPr>
            <a:picLocks noChangeAspect="1"/>
          </p:cNvPicPr>
          <p:nvPr/>
        </p:nvPicPr>
        <p:blipFill>
          <a:blip r:embed="rId9">
            <a:biLevel thresh="75000"/>
          </a:blip>
          <a:stretch>
            <a:fillRect/>
          </a:stretch>
        </p:blipFill>
        <p:spPr>
          <a:xfrm>
            <a:off x="4067759" y="2914300"/>
            <a:ext cx="333038" cy="333038"/>
          </a:xfrm>
          <a:prstGeom prst="rect">
            <a:avLst/>
          </a:prstGeom>
          <a:effectLst>
            <a:outerShdw blurRad="63500" sx="102000" sy="102000" algn="ctr" rotWithShape="0">
              <a:prstClr val="black">
                <a:alpha val="40000"/>
              </a:prstClr>
            </a:outerShdw>
          </a:effectLst>
        </p:spPr>
      </p:pic>
      <p:pic>
        <p:nvPicPr>
          <p:cNvPr id="60" name="Picture 59"/>
          <p:cNvPicPr>
            <a:picLocks noChangeAspect="1"/>
          </p:cNvPicPr>
          <p:nvPr/>
        </p:nvPicPr>
        <p:blipFill>
          <a:blip r:embed="rId10">
            <a:biLevel thresh="75000"/>
          </a:blip>
          <a:stretch>
            <a:fillRect/>
          </a:stretch>
        </p:blipFill>
        <p:spPr>
          <a:xfrm>
            <a:off x="2266118" y="3501873"/>
            <a:ext cx="384797" cy="384797"/>
          </a:xfrm>
          <a:prstGeom prst="rect">
            <a:avLst/>
          </a:prstGeom>
          <a:ln w="28575">
            <a:noFill/>
          </a:ln>
          <a:effectLst>
            <a:outerShdw blurRad="63500" sx="102000" sy="102000" algn="ctr" rotWithShape="0">
              <a:prstClr val="black">
                <a:alpha val="40000"/>
              </a:prstClr>
            </a:outerShdw>
          </a:effectLst>
        </p:spPr>
      </p:pic>
      <p:pic>
        <p:nvPicPr>
          <p:cNvPr id="61" name="Picture 20" descr="http://cdn.sweettgroup.com/wp-content/uploads/2014/06/environmental-icon-website.png"/>
          <p:cNvPicPr>
            <a:picLocks noChangeAspect="1" noChangeArrowheads="1"/>
          </p:cNvPicPr>
          <p:nvPr/>
        </p:nvPicPr>
        <p:blipFill rotWithShape="1">
          <a:blip r:embed="rId11" cstate="print">
            <a:biLevel thresh="50000"/>
            <a:extLst>
              <a:ext uri="{28A0092B-C50C-407E-A947-70E740481C1C}">
                <a14:useLocalDpi xmlns:a14="http://schemas.microsoft.com/office/drawing/2010/main" val="0"/>
              </a:ext>
            </a:extLst>
          </a:blip>
          <a:srcRect l="14990" t="10056" r="19594" b="33061"/>
          <a:stretch/>
        </p:blipFill>
        <p:spPr bwMode="auto">
          <a:xfrm>
            <a:off x="3466683" y="3518916"/>
            <a:ext cx="288950" cy="340811"/>
          </a:xfrm>
          <a:prstGeom prst="rect">
            <a:avLst/>
          </a:prstGeom>
          <a:noFill/>
          <a:effectLst>
            <a:outerShdw blurRad="63500" sx="102000" sy="102000" algn="ctr"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62" name="Picture 61"/>
          <p:cNvPicPr>
            <a:picLocks noChangeAspect="1"/>
          </p:cNvPicPr>
          <p:nvPr/>
        </p:nvPicPr>
        <p:blipFill>
          <a:blip r:embed="rId12"/>
          <a:stretch>
            <a:fillRect/>
          </a:stretch>
        </p:blipFill>
        <p:spPr>
          <a:xfrm>
            <a:off x="4679735" y="3525068"/>
            <a:ext cx="334225" cy="338404"/>
          </a:xfrm>
          <a:prstGeom prst="rect">
            <a:avLst/>
          </a:prstGeom>
          <a:effectLst>
            <a:outerShdw blurRad="63500" sx="102000" sy="102000" algn="ctr" rotWithShape="0">
              <a:prstClr val="black">
                <a:alpha val="40000"/>
              </a:prstClr>
            </a:outerShdw>
          </a:effectLst>
        </p:spPr>
      </p:pic>
      <p:pic>
        <p:nvPicPr>
          <p:cNvPr id="63" name="Picture 14" descr="http://www.tss-stl.org/SiteAssets/become-involved/adv_mktg_icon_1.png"/>
          <p:cNvPicPr>
            <a:picLocks noChangeAspect="1" noChangeArrowheads="1"/>
          </p:cNvPicPr>
          <p:nvPr/>
        </p:nvPicPr>
        <p:blipFill rotWithShape="1">
          <a:blip r:embed="rId13" cstate="print">
            <a:biLevel thresh="50000"/>
            <a:extLst>
              <a:ext uri="{28A0092B-C50C-407E-A947-70E740481C1C}">
                <a14:useLocalDpi xmlns:a14="http://schemas.microsoft.com/office/drawing/2010/main" val="0"/>
              </a:ext>
            </a:extLst>
          </a:blip>
          <a:srcRect l="15962" r="13078" b="6131"/>
          <a:stretch/>
        </p:blipFill>
        <p:spPr bwMode="auto">
          <a:xfrm>
            <a:off x="4097315" y="3490580"/>
            <a:ext cx="273926" cy="344496"/>
          </a:xfrm>
          <a:prstGeom prst="round2DiagRect">
            <a:avLst/>
          </a:prstGeom>
          <a:noFill/>
          <a:effectLst>
            <a:outerShdw blurRad="63500" sx="102000" sy="102000" algn="ctr"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64" name="Picture 2" descr="http://www.corero.com/img/layout/icon-mssp.png"/>
          <p:cNvPicPr>
            <a:picLocks noChangeAspect="1" noChangeArrowheads="1"/>
          </p:cNvPicPr>
          <p:nvPr/>
        </p:nvPicPr>
        <p:blipFill>
          <a:blip r:embed="rId14" cstate="print">
            <a:biLevel thresh="25000"/>
            <a:extLst>
              <a:ext uri="{28A0092B-C50C-407E-A947-70E740481C1C}">
                <a14:useLocalDpi xmlns:a14="http://schemas.microsoft.com/office/drawing/2010/main" val="0"/>
              </a:ext>
            </a:extLst>
          </a:blip>
          <a:srcRect/>
          <a:stretch>
            <a:fillRect/>
          </a:stretch>
        </p:blipFill>
        <p:spPr bwMode="auto">
          <a:xfrm>
            <a:off x="2868903" y="3500341"/>
            <a:ext cx="371807" cy="374075"/>
          </a:xfrm>
          <a:prstGeom prst="rect">
            <a:avLst/>
          </a:prstGeom>
          <a:noFill/>
          <a:effectLst>
            <a:outerShdw blurRad="63500" sx="102000" sy="102000" algn="ctr"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65" name="Rounded Rectangle 64"/>
          <p:cNvSpPr/>
          <p:nvPr/>
        </p:nvSpPr>
        <p:spPr>
          <a:xfrm>
            <a:off x="4843344" y="1141949"/>
            <a:ext cx="1909999" cy="1221113"/>
          </a:xfrm>
          <a:prstGeom prst="roundRect">
            <a:avLst/>
          </a:prstGeom>
          <a:noFill/>
          <a:ln>
            <a:solidFill>
              <a:srgbClr val="595959"/>
            </a:solidFill>
            <a:prstDash val="dash"/>
          </a:ln>
        </p:spPr>
        <p:txBody>
          <a:bodyPr wrap="square" lIns="45720" tIns="91440" rIns="45720" bIns="91440" anchor="ctr" anchorCtr="1">
            <a:noAutofit/>
          </a:bodyPr>
          <a:lstStyle/>
          <a:p>
            <a:pPr algn="ctr"/>
            <a:r>
              <a:rPr lang="ar-EG" sz="1400" i="1" dirty="0" smtClean="0">
                <a:solidFill>
                  <a:srgbClr val="595959"/>
                </a:solidFill>
              </a:rPr>
              <a:t>يلخص الشكل التالي المنهجية التي تم تطبيقها في إعداد هذه الإستراتيجية والهيكل الذي تم تصميمها بناء عليه</a:t>
            </a:r>
          </a:p>
        </p:txBody>
      </p:sp>
      <p:sp>
        <p:nvSpPr>
          <p:cNvPr id="66" name="Rectangle 65"/>
          <p:cNvSpPr/>
          <p:nvPr/>
        </p:nvSpPr>
        <p:spPr>
          <a:xfrm>
            <a:off x="5100840" y="185846"/>
            <a:ext cx="1416764" cy="531614"/>
          </a:xfrm>
          <a:prstGeom prst="rect">
            <a:avLst/>
          </a:prstGeom>
        </p:spPr>
        <p:txBody>
          <a:bodyPr wrap="none">
            <a:spAutoFit/>
          </a:bodyPr>
          <a:lstStyle/>
          <a:p>
            <a:pPr algn="ctr"/>
            <a:r>
              <a:rPr lang="ar-EG" sz="3200" b="1" dirty="0" smtClean="0">
                <a:ln>
                  <a:solidFill>
                    <a:schemeClr val="tx1">
                      <a:lumMod val="65000"/>
                      <a:lumOff val="35000"/>
                    </a:schemeClr>
                  </a:solidFill>
                </a:ln>
                <a:solidFill>
                  <a:srgbClr val="595959"/>
                </a:solidFill>
              </a:rPr>
              <a:t>هيـــــــــكل</a:t>
            </a:r>
            <a:endParaRPr lang="en-US" sz="3200" b="1" dirty="0">
              <a:ln>
                <a:solidFill>
                  <a:schemeClr val="tx1">
                    <a:lumMod val="65000"/>
                    <a:lumOff val="35000"/>
                  </a:schemeClr>
                </a:solidFill>
              </a:ln>
              <a:solidFill>
                <a:srgbClr val="595959"/>
              </a:solidFill>
            </a:endParaRPr>
          </a:p>
        </p:txBody>
      </p:sp>
      <p:sp>
        <p:nvSpPr>
          <p:cNvPr id="67" name="Rectangle 66"/>
          <p:cNvSpPr/>
          <p:nvPr/>
        </p:nvSpPr>
        <p:spPr>
          <a:xfrm>
            <a:off x="4919404" y="721873"/>
            <a:ext cx="1755545" cy="297503"/>
          </a:xfrm>
          <a:prstGeom prst="rect">
            <a:avLst/>
          </a:prstGeom>
          <a:solidFill>
            <a:schemeClr val="tx1">
              <a:lumMod val="65000"/>
              <a:lumOff val="35000"/>
            </a:schemeClr>
          </a:solidFill>
        </p:spPr>
        <p:txBody>
          <a:bodyPr wrap="none" anchor="ctr" anchorCtr="1">
            <a:noAutofit/>
          </a:bodyPr>
          <a:lstStyle/>
          <a:p>
            <a:pPr algn="ctr"/>
            <a:r>
              <a:rPr lang="en-US" dirty="0" smtClean="0">
                <a:solidFill>
                  <a:schemeClr val="bg1"/>
                </a:solidFill>
              </a:rPr>
              <a:t>57357</a:t>
            </a:r>
            <a:r>
              <a:rPr lang="ar-EG" dirty="0" smtClean="0">
                <a:solidFill>
                  <a:schemeClr val="bg1"/>
                </a:solidFill>
              </a:rPr>
              <a:t>إستراتيجية </a:t>
            </a:r>
            <a:endParaRPr lang="en-US" dirty="0" smtClean="0">
              <a:solidFill>
                <a:schemeClr val="bg1"/>
              </a:solidFill>
            </a:endParaRPr>
          </a:p>
        </p:txBody>
      </p:sp>
      <p:grpSp>
        <p:nvGrpSpPr>
          <p:cNvPr id="3" name="Group 2"/>
          <p:cNvGrpSpPr/>
          <p:nvPr/>
        </p:nvGrpSpPr>
        <p:grpSpPr>
          <a:xfrm flipH="1">
            <a:off x="207312" y="244194"/>
            <a:ext cx="2968398" cy="6559428"/>
            <a:chOff x="3925043" y="297191"/>
            <a:chExt cx="2847363" cy="6497949"/>
          </a:xfrm>
        </p:grpSpPr>
        <p:sp>
          <p:nvSpPr>
            <p:cNvPr id="68" name="Right Brace 67"/>
            <p:cNvSpPr/>
            <p:nvPr/>
          </p:nvSpPr>
          <p:spPr>
            <a:xfrm rot="20089860">
              <a:off x="3925043" y="297191"/>
              <a:ext cx="184756" cy="1821818"/>
            </a:xfrm>
            <a:prstGeom prst="rightBrace">
              <a:avLst/>
            </a:prstGeom>
            <a:ln w="28575">
              <a:solidFill>
                <a:srgbClr val="59595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Rectangle 68"/>
            <p:cNvSpPr/>
            <p:nvPr/>
          </p:nvSpPr>
          <p:spPr>
            <a:xfrm rot="3889860">
              <a:off x="3655883" y="899577"/>
              <a:ext cx="1297696" cy="354273"/>
            </a:xfrm>
            <a:prstGeom prst="rect">
              <a:avLst/>
            </a:prstGeom>
          </p:spPr>
          <p:txBody>
            <a:bodyPr wrap="none" anchor="ctr" anchorCtr="1">
              <a:spAutoFit/>
            </a:bodyPr>
            <a:lstStyle/>
            <a:p>
              <a:pPr algn="ctr"/>
              <a:r>
                <a:rPr lang="ar-EG" b="1" dirty="0" smtClean="0">
                  <a:ln>
                    <a:solidFill>
                      <a:schemeClr val="tx1">
                        <a:lumMod val="65000"/>
                        <a:lumOff val="35000"/>
                      </a:schemeClr>
                    </a:solidFill>
                  </a:ln>
                  <a:solidFill>
                    <a:srgbClr val="595959"/>
                  </a:solidFill>
                  <a:latin typeface="Microsoft Uighur" panose="02000000000000000000" pitchFamily="2" charset="-78"/>
                  <a:cs typeface="Microsoft Uighur" panose="02000000000000000000" pitchFamily="2" charset="-78"/>
                </a:rPr>
                <a:t>القاعدة الإستراتيجية</a:t>
              </a:r>
              <a:endParaRPr lang="en-US" b="1" dirty="0">
                <a:ln>
                  <a:solidFill>
                    <a:schemeClr val="tx1">
                      <a:lumMod val="65000"/>
                      <a:lumOff val="35000"/>
                    </a:schemeClr>
                  </a:solidFill>
                </a:ln>
                <a:solidFill>
                  <a:srgbClr val="595959"/>
                </a:solidFill>
                <a:latin typeface="Microsoft Uighur" panose="02000000000000000000" pitchFamily="2" charset="-78"/>
                <a:cs typeface="Microsoft Uighur" panose="02000000000000000000" pitchFamily="2" charset="-78"/>
              </a:endParaRPr>
            </a:p>
          </p:txBody>
        </p:sp>
        <p:sp>
          <p:nvSpPr>
            <p:cNvPr id="70" name="Right Brace 69"/>
            <p:cNvSpPr/>
            <p:nvPr/>
          </p:nvSpPr>
          <p:spPr>
            <a:xfrm rot="20089860">
              <a:off x="4763738" y="2086002"/>
              <a:ext cx="184756" cy="1877020"/>
            </a:xfrm>
            <a:prstGeom prst="rightBrace">
              <a:avLst/>
            </a:prstGeom>
            <a:ln w="28575">
              <a:solidFill>
                <a:srgbClr val="59595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Rectangle 70"/>
            <p:cNvSpPr/>
            <p:nvPr/>
          </p:nvSpPr>
          <p:spPr>
            <a:xfrm rot="3889860">
              <a:off x="4533395" y="2702334"/>
              <a:ext cx="1262761" cy="354273"/>
            </a:xfrm>
            <a:prstGeom prst="rect">
              <a:avLst/>
            </a:prstGeom>
          </p:spPr>
          <p:txBody>
            <a:bodyPr wrap="none" anchor="ctr" anchorCtr="1">
              <a:spAutoFit/>
            </a:bodyPr>
            <a:lstStyle/>
            <a:p>
              <a:pPr algn="ctr"/>
              <a:r>
                <a:rPr lang="ar-EG" b="1" dirty="0" smtClean="0">
                  <a:ln>
                    <a:solidFill>
                      <a:schemeClr val="tx1">
                        <a:lumMod val="65000"/>
                        <a:lumOff val="35000"/>
                      </a:schemeClr>
                    </a:solidFill>
                  </a:ln>
                  <a:solidFill>
                    <a:srgbClr val="595959"/>
                  </a:solidFill>
                  <a:latin typeface="Microsoft Uighur" panose="02000000000000000000" pitchFamily="2" charset="-78"/>
                  <a:cs typeface="Microsoft Uighur" panose="02000000000000000000" pitchFamily="2" charset="-78"/>
                </a:rPr>
                <a:t>صياغة </a:t>
              </a:r>
              <a:r>
                <a:rPr lang="ar-EG" b="1" dirty="0">
                  <a:ln>
                    <a:solidFill>
                      <a:schemeClr val="tx1">
                        <a:lumMod val="65000"/>
                        <a:lumOff val="35000"/>
                      </a:schemeClr>
                    </a:solidFill>
                  </a:ln>
                  <a:solidFill>
                    <a:srgbClr val="595959"/>
                  </a:solidFill>
                  <a:latin typeface="Microsoft Uighur" panose="02000000000000000000" pitchFamily="2" charset="-78"/>
                  <a:cs typeface="Microsoft Uighur" panose="02000000000000000000" pitchFamily="2" charset="-78"/>
                </a:rPr>
                <a:t>الإستراتيجية</a:t>
              </a:r>
              <a:endParaRPr lang="en-US" b="1" dirty="0">
                <a:ln>
                  <a:solidFill>
                    <a:schemeClr val="tx1">
                      <a:lumMod val="65000"/>
                      <a:lumOff val="35000"/>
                    </a:schemeClr>
                  </a:solidFill>
                </a:ln>
                <a:solidFill>
                  <a:srgbClr val="595959"/>
                </a:solidFill>
                <a:latin typeface="Microsoft Uighur" panose="02000000000000000000" pitchFamily="2" charset="-78"/>
                <a:cs typeface="Microsoft Uighur" panose="02000000000000000000" pitchFamily="2" charset="-78"/>
              </a:endParaRPr>
            </a:p>
          </p:txBody>
        </p:sp>
        <p:sp>
          <p:nvSpPr>
            <p:cNvPr id="72" name="Right Brace 71"/>
            <p:cNvSpPr/>
            <p:nvPr/>
          </p:nvSpPr>
          <p:spPr>
            <a:xfrm rot="20089860">
              <a:off x="5542811" y="3950848"/>
              <a:ext cx="186604" cy="1467495"/>
            </a:xfrm>
            <a:prstGeom prst="rightBrace">
              <a:avLst/>
            </a:prstGeom>
            <a:ln w="28575">
              <a:solidFill>
                <a:srgbClr val="59595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Rectangle 72"/>
            <p:cNvSpPr/>
            <p:nvPr/>
          </p:nvSpPr>
          <p:spPr>
            <a:xfrm rot="3889860">
              <a:off x="5338356" y="4356654"/>
              <a:ext cx="1237353" cy="354273"/>
            </a:xfrm>
            <a:prstGeom prst="rect">
              <a:avLst/>
            </a:prstGeom>
          </p:spPr>
          <p:txBody>
            <a:bodyPr wrap="none" anchor="ctr" anchorCtr="1">
              <a:spAutoFit/>
            </a:bodyPr>
            <a:lstStyle/>
            <a:p>
              <a:pPr algn="ctr"/>
              <a:r>
                <a:rPr lang="ar-EG" b="1" dirty="0">
                  <a:ln>
                    <a:solidFill>
                      <a:schemeClr val="tx1">
                        <a:lumMod val="65000"/>
                        <a:lumOff val="35000"/>
                      </a:schemeClr>
                    </a:solidFill>
                  </a:ln>
                  <a:solidFill>
                    <a:srgbClr val="595959"/>
                  </a:solidFill>
                  <a:latin typeface="Microsoft Uighur" panose="02000000000000000000" pitchFamily="2" charset="-78"/>
                  <a:cs typeface="Microsoft Uighur" panose="02000000000000000000" pitchFamily="2" charset="-78"/>
                </a:rPr>
                <a:t>ترجمة الإستراتيجية</a:t>
              </a:r>
              <a:endParaRPr lang="en-US" b="1" dirty="0">
                <a:ln>
                  <a:solidFill>
                    <a:schemeClr val="tx1">
                      <a:lumMod val="65000"/>
                      <a:lumOff val="35000"/>
                    </a:schemeClr>
                  </a:solidFill>
                </a:ln>
                <a:solidFill>
                  <a:srgbClr val="595959"/>
                </a:solidFill>
                <a:latin typeface="Microsoft Uighur" panose="02000000000000000000" pitchFamily="2" charset="-78"/>
                <a:cs typeface="Microsoft Uighur" panose="02000000000000000000" pitchFamily="2" charset="-78"/>
              </a:endParaRPr>
            </a:p>
          </p:txBody>
        </p:sp>
        <p:sp>
          <p:nvSpPr>
            <p:cNvPr id="74" name="Right Brace 73"/>
            <p:cNvSpPr/>
            <p:nvPr/>
          </p:nvSpPr>
          <p:spPr>
            <a:xfrm rot="20089860">
              <a:off x="6210622" y="5362580"/>
              <a:ext cx="184756" cy="1432560"/>
            </a:xfrm>
            <a:prstGeom prst="rightBrace">
              <a:avLst/>
            </a:prstGeom>
            <a:ln w="28575">
              <a:solidFill>
                <a:srgbClr val="59595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Rectangle 74"/>
            <p:cNvSpPr/>
            <p:nvPr/>
          </p:nvSpPr>
          <p:spPr>
            <a:xfrm rot="3889860">
              <a:off x="6159211" y="5764383"/>
              <a:ext cx="872118" cy="354273"/>
            </a:xfrm>
            <a:prstGeom prst="rect">
              <a:avLst/>
            </a:prstGeom>
          </p:spPr>
          <p:txBody>
            <a:bodyPr wrap="none" anchor="ctr" anchorCtr="1">
              <a:spAutoFit/>
            </a:bodyPr>
            <a:lstStyle/>
            <a:p>
              <a:pPr algn="ctr"/>
              <a:r>
                <a:rPr lang="ar-EG" b="1" dirty="0">
                  <a:ln>
                    <a:solidFill>
                      <a:schemeClr val="tx1">
                        <a:lumMod val="65000"/>
                        <a:lumOff val="35000"/>
                      </a:schemeClr>
                    </a:solidFill>
                  </a:ln>
                  <a:solidFill>
                    <a:srgbClr val="595959"/>
                  </a:solidFill>
                  <a:latin typeface="Microsoft Uighur" panose="02000000000000000000" pitchFamily="2" charset="-78"/>
                  <a:cs typeface="Microsoft Uighur" panose="02000000000000000000" pitchFamily="2" charset="-78"/>
                </a:rPr>
                <a:t>الربط بالأداء</a:t>
              </a:r>
              <a:endParaRPr lang="en-US" b="1" dirty="0">
                <a:ln>
                  <a:solidFill>
                    <a:schemeClr val="tx1">
                      <a:lumMod val="65000"/>
                      <a:lumOff val="35000"/>
                    </a:schemeClr>
                  </a:solidFill>
                </a:ln>
                <a:solidFill>
                  <a:srgbClr val="595959"/>
                </a:solidFill>
                <a:latin typeface="Microsoft Uighur" panose="02000000000000000000" pitchFamily="2" charset="-78"/>
                <a:cs typeface="Microsoft Uighur" panose="02000000000000000000" pitchFamily="2" charset="-78"/>
              </a:endParaRPr>
            </a:p>
          </p:txBody>
        </p:sp>
      </p:grpSp>
      <p:grpSp>
        <p:nvGrpSpPr>
          <p:cNvPr id="77" name="Group 76"/>
          <p:cNvGrpSpPr/>
          <p:nvPr/>
        </p:nvGrpSpPr>
        <p:grpSpPr>
          <a:xfrm flipH="1">
            <a:off x="988865" y="6146562"/>
            <a:ext cx="5230226" cy="481635"/>
            <a:chOff x="1023651" y="6149773"/>
            <a:chExt cx="5246111" cy="481635"/>
          </a:xfrm>
        </p:grpSpPr>
        <p:sp>
          <p:nvSpPr>
            <p:cNvPr id="78" name="Freeform 77"/>
            <p:cNvSpPr/>
            <p:nvPr/>
          </p:nvSpPr>
          <p:spPr>
            <a:xfrm>
              <a:off x="1023651" y="6149773"/>
              <a:ext cx="1873611" cy="481635"/>
            </a:xfrm>
            <a:custGeom>
              <a:avLst/>
              <a:gdLst>
                <a:gd name="connsiteX0" fmla="*/ 0 w 1873611"/>
                <a:gd name="connsiteY0" fmla="*/ 0 h 481635"/>
                <a:gd name="connsiteX1" fmla="*/ 1632794 w 1873611"/>
                <a:gd name="connsiteY1" fmla="*/ 0 h 481635"/>
                <a:gd name="connsiteX2" fmla="*/ 1873611 w 1873611"/>
                <a:gd name="connsiteY2" fmla="*/ 240818 h 481635"/>
                <a:gd name="connsiteX3" fmla="*/ 1632794 w 1873611"/>
                <a:gd name="connsiteY3" fmla="*/ 481635 h 481635"/>
                <a:gd name="connsiteX4" fmla="*/ 0 w 1873611"/>
                <a:gd name="connsiteY4" fmla="*/ 481635 h 481635"/>
                <a:gd name="connsiteX5" fmla="*/ 240818 w 1873611"/>
                <a:gd name="connsiteY5" fmla="*/ 240818 h 481635"/>
                <a:gd name="connsiteX6" fmla="*/ 0 w 1873611"/>
                <a:gd name="connsiteY6" fmla="*/ 0 h 4816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73611" h="481635">
                  <a:moveTo>
                    <a:pt x="0" y="0"/>
                  </a:moveTo>
                  <a:lnTo>
                    <a:pt x="1632794" y="0"/>
                  </a:lnTo>
                  <a:lnTo>
                    <a:pt x="1873611" y="240818"/>
                  </a:lnTo>
                  <a:lnTo>
                    <a:pt x="1632794" y="481635"/>
                  </a:lnTo>
                  <a:lnTo>
                    <a:pt x="0" y="481635"/>
                  </a:lnTo>
                  <a:lnTo>
                    <a:pt x="240818" y="240818"/>
                  </a:lnTo>
                  <a:lnTo>
                    <a:pt x="0" y="0"/>
                  </a:lnTo>
                  <a:close/>
                </a:path>
              </a:pathLst>
            </a:custGeom>
            <a:solidFill>
              <a:schemeClr val="bg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84824" tIns="14669" rIns="255486" bIns="14669" numCol="1" spcCol="1270" anchor="ctr" anchorCtr="0">
              <a:noAutofit/>
            </a:bodyPr>
            <a:lstStyle/>
            <a:p>
              <a:pPr lvl="0" algn="ctr" defTabSz="488950">
                <a:lnSpc>
                  <a:spcPct val="90000"/>
                </a:lnSpc>
                <a:spcBef>
                  <a:spcPct val="0"/>
                </a:spcBef>
                <a:spcAft>
                  <a:spcPct val="35000"/>
                </a:spcAft>
              </a:pPr>
              <a:r>
                <a:rPr lang="ar-EG" sz="1200" dirty="0">
                  <a:solidFill>
                    <a:srgbClr val="595959"/>
                  </a:solidFill>
                </a:rPr>
                <a:t>مؤشرات الأداء الإستراتيجية</a:t>
              </a:r>
            </a:p>
          </p:txBody>
        </p:sp>
        <p:sp>
          <p:nvSpPr>
            <p:cNvPr id="79" name="Freeform 78"/>
            <p:cNvSpPr/>
            <p:nvPr/>
          </p:nvSpPr>
          <p:spPr>
            <a:xfrm>
              <a:off x="2709901" y="6149773"/>
              <a:ext cx="1873611" cy="481635"/>
            </a:xfrm>
            <a:custGeom>
              <a:avLst/>
              <a:gdLst>
                <a:gd name="connsiteX0" fmla="*/ 0 w 1873611"/>
                <a:gd name="connsiteY0" fmla="*/ 0 h 481635"/>
                <a:gd name="connsiteX1" fmla="*/ 1632794 w 1873611"/>
                <a:gd name="connsiteY1" fmla="*/ 0 h 481635"/>
                <a:gd name="connsiteX2" fmla="*/ 1873611 w 1873611"/>
                <a:gd name="connsiteY2" fmla="*/ 240818 h 481635"/>
                <a:gd name="connsiteX3" fmla="*/ 1632794 w 1873611"/>
                <a:gd name="connsiteY3" fmla="*/ 481635 h 481635"/>
                <a:gd name="connsiteX4" fmla="*/ 0 w 1873611"/>
                <a:gd name="connsiteY4" fmla="*/ 481635 h 481635"/>
                <a:gd name="connsiteX5" fmla="*/ 240818 w 1873611"/>
                <a:gd name="connsiteY5" fmla="*/ 240818 h 481635"/>
                <a:gd name="connsiteX6" fmla="*/ 0 w 1873611"/>
                <a:gd name="connsiteY6" fmla="*/ 0 h 4816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73611" h="481635">
                  <a:moveTo>
                    <a:pt x="0" y="0"/>
                  </a:moveTo>
                  <a:lnTo>
                    <a:pt x="1632794" y="0"/>
                  </a:lnTo>
                  <a:lnTo>
                    <a:pt x="1873611" y="240818"/>
                  </a:lnTo>
                  <a:lnTo>
                    <a:pt x="1632794" y="481635"/>
                  </a:lnTo>
                  <a:lnTo>
                    <a:pt x="0" y="481635"/>
                  </a:lnTo>
                  <a:lnTo>
                    <a:pt x="240818" y="240818"/>
                  </a:lnTo>
                  <a:lnTo>
                    <a:pt x="0" y="0"/>
                  </a:lnTo>
                  <a:close/>
                </a:path>
              </a:pathLst>
            </a:custGeom>
            <a:solidFill>
              <a:schemeClr val="bg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84824" tIns="14669" rIns="255486" bIns="14669" numCol="1" spcCol="1270" anchor="ctr" anchorCtr="0">
              <a:noAutofit/>
            </a:bodyPr>
            <a:lstStyle/>
            <a:p>
              <a:pPr lvl="0" algn="ctr" defTabSz="488950">
                <a:lnSpc>
                  <a:spcPct val="90000"/>
                </a:lnSpc>
                <a:spcBef>
                  <a:spcPct val="0"/>
                </a:spcBef>
                <a:spcAft>
                  <a:spcPct val="35000"/>
                </a:spcAft>
              </a:pPr>
              <a:r>
                <a:rPr lang="ar-EG" sz="1200" kern="1200" dirty="0" smtClean="0">
                  <a:solidFill>
                    <a:srgbClr val="595959"/>
                  </a:solidFill>
                </a:rPr>
                <a:t>الإستراتيجيات </a:t>
              </a:r>
              <a:endParaRPr lang="en-US" sz="1200" kern="1200" dirty="0">
                <a:solidFill>
                  <a:srgbClr val="595959"/>
                </a:solidFill>
              </a:endParaRPr>
            </a:p>
          </p:txBody>
        </p:sp>
        <p:sp>
          <p:nvSpPr>
            <p:cNvPr id="80" name="Freeform 79"/>
            <p:cNvSpPr/>
            <p:nvPr/>
          </p:nvSpPr>
          <p:spPr>
            <a:xfrm>
              <a:off x="4396151" y="6149773"/>
              <a:ext cx="1873611" cy="481635"/>
            </a:xfrm>
            <a:custGeom>
              <a:avLst/>
              <a:gdLst>
                <a:gd name="connsiteX0" fmla="*/ 0 w 1873611"/>
                <a:gd name="connsiteY0" fmla="*/ 0 h 481635"/>
                <a:gd name="connsiteX1" fmla="*/ 1632794 w 1873611"/>
                <a:gd name="connsiteY1" fmla="*/ 0 h 481635"/>
                <a:gd name="connsiteX2" fmla="*/ 1873611 w 1873611"/>
                <a:gd name="connsiteY2" fmla="*/ 240818 h 481635"/>
                <a:gd name="connsiteX3" fmla="*/ 1632794 w 1873611"/>
                <a:gd name="connsiteY3" fmla="*/ 481635 h 481635"/>
                <a:gd name="connsiteX4" fmla="*/ 0 w 1873611"/>
                <a:gd name="connsiteY4" fmla="*/ 481635 h 481635"/>
                <a:gd name="connsiteX5" fmla="*/ 240818 w 1873611"/>
                <a:gd name="connsiteY5" fmla="*/ 240818 h 481635"/>
                <a:gd name="connsiteX6" fmla="*/ 0 w 1873611"/>
                <a:gd name="connsiteY6" fmla="*/ 0 h 4816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73611" h="481635">
                  <a:moveTo>
                    <a:pt x="0" y="0"/>
                  </a:moveTo>
                  <a:lnTo>
                    <a:pt x="1632794" y="0"/>
                  </a:lnTo>
                  <a:lnTo>
                    <a:pt x="1873611" y="240818"/>
                  </a:lnTo>
                  <a:lnTo>
                    <a:pt x="1632794" y="481635"/>
                  </a:lnTo>
                  <a:lnTo>
                    <a:pt x="0" y="481635"/>
                  </a:lnTo>
                  <a:lnTo>
                    <a:pt x="240818" y="240818"/>
                  </a:lnTo>
                  <a:lnTo>
                    <a:pt x="0" y="0"/>
                  </a:lnTo>
                  <a:close/>
                </a:path>
              </a:pathLst>
            </a:custGeom>
            <a:solidFill>
              <a:schemeClr val="bg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84824" tIns="14669" rIns="255486" bIns="14669" numCol="1" spcCol="1270" anchor="ctr" anchorCtr="0">
              <a:noAutofit/>
            </a:bodyPr>
            <a:lstStyle/>
            <a:p>
              <a:pPr lvl="0" algn="ctr" defTabSz="488950">
                <a:lnSpc>
                  <a:spcPct val="90000"/>
                </a:lnSpc>
                <a:spcBef>
                  <a:spcPct val="0"/>
                </a:spcBef>
                <a:spcAft>
                  <a:spcPct val="35000"/>
                </a:spcAft>
              </a:pPr>
              <a:r>
                <a:rPr lang="ar-EG" sz="1200" kern="1200" dirty="0" smtClean="0">
                  <a:solidFill>
                    <a:srgbClr val="595959"/>
                  </a:solidFill>
                </a:rPr>
                <a:t>مؤشرات أداء الإدارات والمبادرات</a:t>
              </a:r>
              <a:endParaRPr lang="en-US" sz="1200" kern="1200" dirty="0">
                <a:solidFill>
                  <a:srgbClr val="595959"/>
                </a:solidFill>
              </a:endParaRPr>
            </a:p>
          </p:txBody>
        </p:sp>
      </p:grpSp>
    </p:spTree>
    <p:extLst>
      <p:ext uri="{BB962C8B-B14F-4D97-AF65-F5344CB8AC3E}">
        <p14:creationId xmlns:p14="http://schemas.microsoft.com/office/powerpoint/2010/main" val="4158663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7" name="Round Diagonal Corner Rectangle 26"/>
          <p:cNvSpPr/>
          <p:nvPr/>
        </p:nvSpPr>
        <p:spPr>
          <a:xfrm>
            <a:off x="253218" y="195084"/>
            <a:ext cx="6696222" cy="6807354"/>
          </a:xfrm>
          <a:prstGeom prst="round2DiagRect">
            <a:avLst>
              <a:gd name="adj1" fmla="val 7633"/>
              <a:gd name="adj2" fmla="val 0"/>
            </a:avLst>
          </a:prstGeom>
          <a:solidFill>
            <a:schemeClr val="tx1">
              <a:lumMod val="65000"/>
              <a:lumOff val="35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 Diagonal Corner Rectangle 24"/>
          <p:cNvSpPr/>
          <p:nvPr/>
        </p:nvSpPr>
        <p:spPr>
          <a:xfrm>
            <a:off x="527818" y="3757763"/>
            <a:ext cx="2966817" cy="2949633"/>
          </a:xfrm>
          <a:prstGeom prst="round2DiagRect">
            <a:avLst/>
          </a:pr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 Diagonal Corner Rectangle 5"/>
          <p:cNvSpPr/>
          <p:nvPr/>
        </p:nvSpPr>
        <p:spPr>
          <a:xfrm>
            <a:off x="527818" y="514326"/>
            <a:ext cx="2966817" cy="2949633"/>
          </a:xfrm>
          <a:prstGeom prst="round2DiagRect">
            <a:avLst/>
          </a:prstGeom>
          <a:solidFill>
            <a:schemeClr val="bg1">
              <a:lumMod val="8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 Diagonal Corner Rectangle 6"/>
          <p:cNvSpPr/>
          <p:nvPr/>
        </p:nvSpPr>
        <p:spPr>
          <a:xfrm>
            <a:off x="3737824" y="514326"/>
            <a:ext cx="2966817" cy="2949633"/>
          </a:xfrm>
          <a:prstGeom prst="round2DiagRect">
            <a:avLst/>
          </a:pr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104419" y="3870304"/>
            <a:ext cx="2233626" cy="307777"/>
          </a:xfrm>
          <a:prstGeom prst="rect">
            <a:avLst/>
          </a:prstGeom>
        </p:spPr>
        <p:txBody>
          <a:bodyPr>
            <a:spAutoFit/>
          </a:bodyPr>
          <a:lstStyle/>
          <a:p>
            <a:pPr algn="ctr"/>
            <a:r>
              <a:rPr lang="en-US" sz="1400" dirty="0" smtClean="0">
                <a:solidFill>
                  <a:schemeClr val="tx1">
                    <a:lumMod val="65000"/>
                    <a:lumOff val="35000"/>
                  </a:schemeClr>
                </a:solidFill>
              </a:rPr>
              <a:t>1</a:t>
            </a:r>
            <a:r>
              <a:rPr lang="en-US" sz="1400" baseline="30000" dirty="0" smtClean="0">
                <a:solidFill>
                  <a:schemeClr val="tx1">
                    <a:lumMod val="65000"/>
                    <a:lumOff val="35000"/>
                  </a:schemeClr>
                </a:solidFill>
              </a:rPr>
              <a:t>ST</a:t>
            </a:r>
            <a:r>
              <a:rPr lang="en-US" sz="1400" dirty="0" smtClean="0">
                <a:solidFill>
                  <a:schemeClr val="tx1">
                    <a:lumMod val="65000"/>
                    <a:lumOff val="35000"/>
                  </a:schemeClr>
                </a:solidFill>
              </a:rPr>
              <a:t> PERSPECTIVE</a:t>
            </a:r>
            <a:endParaRPr lang="en-US" sz="1400" dirty="0">
              <a:solidFill>
                <a:schemeClr val="tx1">
                  <a:lumMod val="65000"/>
                  <a:lumOff val="35000"/>
                </a:schemeClr>
              </a:solidFill>
            </a:endParaRPr>
          </a:p>
        </p:txBody>
      </p:sp>
      <p:sp>
        <p:nvSpPr>
          <p:cNvPr id="12" name="Round Diagonal Corner Rectangle 11"/>
          <p:cNvSpPr/>
          <p:nvPr/>
        </p:nvSpPr>
        <p:spPr>
          <a:xfrm>
            <a:off x="3737824" y="3757763"/>
            <a:ext cx="2966817" cy="2949633"/>
          </a:xfrm>
          <a:prstGeom prst="round2DiagRect">
            <a:avLst/>
          </a:prstGeom>
          <a:solidFill>
            <a:schemeClr val="bg1">
              <a:lumMod val="8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904783" y="1032926"/>
            <a:ext cx="2632900" cy="443650"/>
          </a:xfrm>
          <a:prstGeom prst="rect">
            <a:avLst/>
          </a:prstGeom>
          <a:solidFill>
            <a:srgbClr val="595959"/>
          </a:solidFill>
        </p:spPr>
        <p:txBody>
          <a:bodyPr wrap="square" lIns="0" rIns="0" anchor="ctr" anchorCtr="1">
            <a:noAutofit/>
          </a:bodyPr>
          <a:lstStyle/>
          <a:p>
            <a:pPr algn="ctr"/>
            <a:r>
              <a:rPr lang="ar-EG" sz="1200" b="1" dirty="0">
                <a:solidFill>
                  <a:schemeClr val="bg1"/>
                </a:solidFill>
              </a:rPr>
              <a:t>الإستراتيجية ليست إختيار </a:t>
            </a:r>
            <a:endParaRPr lang="en-US" sz="1200" b="1" dirty="0">
              <a:solidFill>
                <a:schemeClr val="bg1"/>
              </a:solidFill>
            </a:endParaRPr>
          </a:p>
        </p:txBody>
      </p:sp>
      <p:sp>
        <p:nvSpPr>
          <p:cNvPr id="15" name="Rectangle 14"/>
          <p:cNvSpPr/>
          <p:nvPr/>
        </p:nvSpPr>
        <p:spPr>
          <a:xfrm>
            <a:off x="694776" y="1032926"/>
            <a:ext cx="2632900" cy="443650"/>
          </a:xfrm>
          <a:prstGeom prst="rect">
            <a:avLst/>
          </a:prstGeom>
          <a:solidFill>
            <a:srgbClr val="595959"/>
          </a:solidFill>
        </p:spPr>
        <p:txBody>
          <a:bodyPr wrap="square" lIns="0" rIns="0" anchor="ctr" anchorCtr="1">
            <a:noAutofit/>
          </a:bodyPr>
          <a:lstStyle/>
          <a:p>
            <a:pPr algn="ctr"/>
            <a:r>
              <a:rPr lang="ar-EG" sz="1200" b="1" dirty="0">
                <a:solidFill>
                  <a:schemeClr val="bg1"/>
                </a:solidFill>
              </a:rPr>
              <a:t>البقاء على القمة أصعب بكثير من الوصول إليها</a:t>
            </a:r>
            <a:endParaRPr lang="en-US" sz="1200" b="1" dirty="0">
              <a:solidFill>
                <a:schemeClr val="bg1"/>
              </a:solidFill>
            </a:endParaRPr>
          </a:p>
        </p:txBody>
      </p:sp>
      <p:sp>
        <p:nvSpPr>
          <p:cNvPr id="16" name="Rectangle 15"/>
          <p:cNvSpPr/>
          <p:nvPr/>
        </p:nvSpPr>
        <p:spPr>
          <a:xfrm>
            <a:off x="3904783" y="4284966"/>
            <a:ext cx="2632900" cy="443650"/>
          </a:xfrm>
          <a:prstGeom prst="rect">
            <a:avLst/>
          </a:prstGeom>
          <a:solidFill>
            <a:srgbClr val="595959"/>
          </a:solidFill>
        </p:spPr>
        <p:txBody>
          <a:bodyPr wrap="square" lIns="0" rIns="0" anchor="ctr" anchorCtr="1">
            <a:noAutofit/>
          </a:bodyPr>
          <a:lstStyle/>
          <a:p>
            <a:pPr algn="ctr"/>
            <a:r>
              <a:rPr lang="ar-EG" sz="1200" b="1" dirty="0">
                <a:solidFill>
                  <a:schemeClr val="bg1"/>
                </a:solidFill>
              </a:rPr>
              <a:t>الاستراتيجية هي أولويتنا الأولى</a:t>
            </a:r>
          </a:p>
        </p:txBody>
      </p:sp>
      <p:sp>
        <p:nvSpPr>
          <p:cNvPr id="17" name="Rectangle 16"/>
          <p:cNvSpPr/>
          <p:nvPr/>
        </p:nvSpPr>
        <p:spPr>
          <a:xfrm>
            <a:off x="694776" y="4284966"/>
            <a:ext cx="2632900" cy="443650"/>
          </a:xfrm>
          <a:prstGeom prst="rect">
            <a:avLst/>
          </a:prstGeom>
          <a:solidFill>
            <a:srgbClr val="595959"/>
          </a:solidFill>
        </p:spPr>
        <p:txBody>
          <a:bodyPr wrap="square" lIns="0" rIns="0" anchor="ctr" anchorCtr="1">
            <a:noAutofit/>
          </a:bodyPr>
          <a:lstStyle/>
          <a:p>
            <a:pPr algn="ctr"/>
            <a:r>
              <a:rPr lang="ar-EG" sz="1200" b="1" dirty="0">
                <a:solidFill>
                  <a:schemeClr val="bg1"/>
                </a:solidFill>
              </a:rPr>
              <a:t>الجميع له دور في تحقيق الإستراتيجية </a:t>
            </a:r>
            <a:endParaRPr lang="en-US" sz="1200" b="1" dirty="0">
              <a:solidFill>
                <a:schemeClr val="bg1"/>
              </a:solidFill>
            </a:endParaRPr>
          </a:p>
        </p:txBody>
      </p:sp>
      <p:sp>
        <p:nvSpPr>
          <p:cNvPr id="18" name="Rectangle 17"/>
          <p:cNvSpPr/>
          <p:nvPr/>
        </p:nvSpPr>
        <p:spPr>
          <a:xfrm>
            <a:off x="4342883" y="3880403"/>
            <a:ext cx="1846232" cy="307777"/>
          </a:xfrm>
          <a:prstGeom prst="rect">
            <a:avLst/>
          </a:prstGeom>
        </p:spPr>
        <p:txBody>
          <a:bodyPr wrap="square" lIns="45720" rIns="91440">
            <a:spAutoFit/>
          </a:bodyPr>
          <a:lstStyle/>
          <a:p>
            <a:pPr algn="r"/>
            <a:r>
              <a:rPr lang="ar-EG" sz="1400" dirty="0">
                <a:solidFill>
                  <a:schemeClr val="tx1">
                    <a:lumMod val="65000"/>
                    <a:lumOff val="35000"/>
                  </a:schemeClr>
                </a:solidFill>
              </a:rPr>
              <a:t>المحور </a:t>
            </a:r>
            <a:r>
              <a:rPr lang="ar-EG" sz="1400" dirty="0" smtClean="0">
                <a:solidFill>
                  <a:schemeClr val="tx1">
                    <a:lumMod val="65000"/>
                    <a:lumOff val="35000"/>
                  </a:schemeClr>
                </a:solidFill>
              </a:rPr>
              <a:t>الرابع</a:t>
            </a:r>
            <a:endParaRPr lang="en-US" sz="1400" dirty="0">
              <a:solidFill>
                <a:schemeClr val="tx1">
                  <a:lumMod val="65000"/>
                  <a:lumOff val="35000"/>
                </a:schemeClr>
              </a:solidFill>
            </a:endParaRPr>
          </a:p>
        </p:txBody>
      </p:sp>
      <p:sp>
        <p:nvSpPr>
          <p:cNvPr id="20" name="Rectangle 19"/>
          <p:cNvSpPr/>
          <p:nvPr/>
        </p:nvSpPr>
        <p:spPr>
          <a:xfrm>
            <a:off x="4342883" y="634837"/>
            <a:ext cx="1846232" cy="307777"/>
          </a:xfrm>
          <a:prstGeom prst="rect">
            <a:avLst/>
          </a:prstGeom>
        </p:spPr>
        <p:txBody>
          <a:bodyPr wrap="square" lIns="45720" rIns="91440">
            <a:spAutoFit/>
          </a:bodyPr>
          <a:lstStyle/>
          <a:p>
            <a:pPr algn="r"/>
            <a:r>
              <a:rPr lang="ar-EG" sz="1400" dirty="0" smtClean="0">
                <a:solidFill>
                  <a:schemeClr val="tx1">
                    <a:lumMod val="65000"/>
                    <a:lumOff val="35000"/>
                  </a:schemeClr>
                </a:solidFill>
              </a:rPr>
              <a:t>المحور الثاني</a:t>
            </a:r>
            <a:endParaRPr lang="en-US" sz="1400" dirty="0">
              <a:solidFill>
                <a:schemeClr val="tx1">
                  <a:lumMod val="65000"/>
                  <a:lumOff val="35000"/>
                </a:schemeClr>
              </a:solidFill>
            </a:endParaRPr>
          </a:p>
        </p:txBody>
      </p:sp>
      <p:sp>
        <p:nvSpPr>
          <p:cNvPr id="22" name="Rectangle 21"/>
          <p:cNvSpPr/>
          <p:nvPr/>
        </p:nvSpPr>
        <p:spPr>
          <a:xfrm>
            <a:off x="1106319" y="634837"/>
            <a:ext cx="1846232" cy="307777"/>
          </a:xfrm>
          <a:prstGeom prst="rect">
            <a:avLst/>
          </a:prstGeom>
        </p:spPr>
        <p:txBody>
          <a:bodyPr wrap="square" lIns="45720" rIns="91440">
            <a:spAutoFit/>
          </a:bodyPr>
          <a:lstStyle/>
          <a:p>
            <a:pPr algn="r"/>
            <a:r>
              <a:rPr lang="ar-EG" sz="1400" dirty="0">
                <a:solidFill>
                  <a:schemeClr val="tx1">
                    <a:lumMod val="65000"/>
                    <a:lumOff val="35000"/>
                  </a:schemeClr>
                </a:solidFill>
              </a:rPr>
              <a:t>المحور </a:t>
            </a:r>
            <a:r>
              <a:rPr lang="ar-EG" sz="1400" dirty="0" smtClean="0">
                <a:solidFill>
                  <a:schemeClr val="tx1">
                    <a:lumMod val="65000"/>
                    <a:lumOff val="35000"/>
                  </a:schemeClr>
                </a:solidFill>
              </a:rPr>
              <a:t>الثالث</a:t>
            </a:r>
            <a:endParaRPr lang="en-US" sz="1400" dirty="0">
              <a:solidFill>
                <a:schemeClr val="tx1">
                  <a:lumMod val="65000"/>
                  <a:lumOff val="35000"/>
                </a:schemeClr>
              </a:solidFill>
            </a:endParaRPr>
          </a:p>
        </p:txBody>
      </p:sp>
      <p:sp>
        <p:nvSpPr>
          <p:cNvPr id="24" name="Rectangle 23"/>
          <p:cNvSpPr/>
          <p:nvPr/>
        </p:nvSpPr>
        <p:spPr>
          <a:xfrm>
            <a:off x="1106319" y="3880403"/>
            <a:ext cx="1846232" cy="307777"/>
          </a:xfrm>
          <a:prstGeom prst="rect">
            <a:avLst/>
          </a:prstGeom>
        </p:spPr>
        <p:txBody>
          <a:bodyPr wrap="square" lIns="45720" rIns="91440">
            <a:spAutoFit/>
          </a:bodyPr>
          <a:lstStyle/>
          <a:p>
            <a:pPr algn="r"/>
            <a:r>
              <a:rPr lang="ar-EG" sz="1400" dirty="0">
                <a:solidFill>
                  <a:schemeClr val="tx1">
                    <a:lumMod val="65000"/>
                    <a:lumOff val="35000"/>
                  </a:schemeClr>
                </a:solidFill>
              </a:rPr>
              <a:t>المحور </a:t>
            </a:r>
            <a:r>
              <a:rPr lang="ar-EG" sz="1400" dirty="0" smtClean="0">
                <a:solidFill>
                  <a:schemeClr val="tx1">
                    <a:lumMod val="65000"/>
                    <a:lumOff val="35000"/>
                  </a:schemeClr>
                </a:solidFill>
              </a:rPr>
              <a:t>الخامس</a:t>
            </a:r>
            <a:endParaRPr lang="en-US" sz="1400" dirty="0">
              <a:solidFill>
                <a:schemeClr val="tx1">
                  <a:lumMod val="65000"/>
                  <a:lumOff val="35000"/>
                </a:schemeClr>
              </a:solidFill>
            </a:endParaRPr>
          </a:p>
        </p:txBody>
      </p:sp>
      <p:sp>
        <p:nvSpPr>
          <p:cNvPr id="29" name="Rectangle 28"/>
          <p:cNvSpPr/>
          <p:nvPr/>
        </p:nvSpPr>
        <p:spPr>
          <a:xfrm>
            <a:off x="568466" y="4782342"/>
            <a:ext cx="2885521" cy="1892826"/>
          </a:xfrm>
          <a:prstGeom prst="rect">
            <a:avLst/>
          </a:prstGeom>
        </p:spPr>
        <p:txBody>
          <a:bodyPr>
            <a:spAutoFit/>
          </a:bodyPr>
          <a:lstStyle/>
          <a:p>
            <a:pPr algn="ctr"/>
            <a:r>
              <a:rPr lang="ar-EG" sz="1300" dirty="0">
                <a:solidFill>
                  <a:srgbClr val="595959"/>
                </a:solidFill>
                <a:latin typeface="Arabic Typesetting" panose="03020402040406030203" pitchFamily="66" charset="-78"/>
                <a:cs typeface="Arabic Typesetting" panose="03020402040406030203" pitchFamily="66" charset="-78"/>
              </a:rPr>
              <a:t>«حتى أفضل الإستراتيجيات، يمكن أن تفشل في التطبيق« – كابلان – وفي هذا السياق فإن شغلنا الشاغل في 57357 هو التأكد من أن إستراتيجيتنا هي محل تطبيق. وبما أن المشاركة الفعالة هي المحرك الأساسي لنجاح تطبيق الإستراتيجية، فإننا نؤمن إيمانا راسخا بأن الجميع مسؤول عن تحقيق أهدافها بغض النظر عن المسمى أو الدرجة الوظيفية. ويمثل التواصل بوضوح على كافة المستويات المحرك الرئيسي للوصول إلى درجة أعلى من المشاركة والتي بدورها تنعكس على ما يتحقق من نتائج. وبالتالي فإنه يمكننا الخلوص إلى أن الطريق الوحيد لتطبيق الإستراتيجية هو التأكد من أستيعاب الأفراد لها وليس ذلك فقط، بل أيضا إيمانهم بها. </a:t>
            </a:r>
            <a:endParaRPr lang="en-US" sz="1300" dirty="0">
              <a:solidFill>
                <a:srgbClr val="595959"/>
              </a:solidFill>
              <a:latin typeface="Arabic Typesetting" panose="03020402040406030203" pitchFamily="66" charset="-78"/>
              <a:cs typeface="Arabic Typesetting" panose="03020402040406030203" pitchFamily="66" charset="-78"/>
            </a:endParaRPr>
          </a:p>
        </p:txBody>
      </p:sp>
      <p:sp>
        <p:nvSpPr>
          <p:cNvPr id="30" name="Rectangle 29"/>
          <p:cNvSpPr/>
          <p:nvPr/>
        </p:nvSpPr>
        <p:spPr>
          <a:xfrm>
            <a:off x="3809542" y="1544370"/>
            <a:ext cx="2800657" cy="1754326"/>
          </a:xfrm>
          <a:prstGeom prst="rect">
            <a:avLst/>
          </a:prstGeom>
        </p:spPr>
        <p:txBody>
          <a:bodyPr>
            <a:spAutoFit/>
          </a:bodyPr>
          <a:lstStyle/>
          <a:p>
            <a:pPr algn="ctr"/>
            <a:r>
              <a:rPr lang="ar-EG" sz="1350" dirty="0" smtClean="0">
                <a:solidFill>
                  <a:srgbClr val="595959"/>
                </a:solidFill>
                <a:latin typeface="Arabic Typesetting" panose="03020402040406030203" pitchFamily="66" charset="-78"/>
                <a:cs typeface="Arabic Typesetting" panose="03020402040406030203" pitchFamily="66" charset="-78"/>
              </a:rPr>
              <a:t>يتمثل أبسط تعريف </a:t>
            </a:r>
            <a:r>
              <a:rPr lang="ar-EG" sz="1350" dirty="0">
                <a:solidFill>
                  <a:srgbClr val="595959"/>
                </a:solidFill>
                <a:latin typeface="Arabic Typesetting" panose="03020402040406030203" pitchFamily="66" charset="-78"/>
                <a:cs typeface="Arabic Typesetting" panose="03020402040406030203" pitchFamily="66" charset="-78"/>
              </a:rPr>
              <a:t>للاستراتيجية </a:t>
            </a:r>
            <a:r>
              <a:rPr lang="ar-EG" sz="1350" dirty="0" smtClean="0">
                <a:solidFill>
                  <a:srgbClr val="595959"/>
                </a:solidFill>
                <a:latin typeface="Arabic Typesetting" panose="03020402040406030203" pitchFamily="66" charset="-78"/>
                <a:cs typeface="Arabic Typesetting" panose="03020402040406030203" pitchFamily="66" charset="-78"/>
              </a:rPr>
              <a:t>في «تقرير الخيارات </a:t>
            </a:r>
            <a:r>
              <a:rPr lang="ar-EG" sz="1350" dirty="0">
                <a:solidFill>
                  <a:srgbClr val="595959"/>
                </a:solidFill>
                <a:latin typeface="Arabic Typesetting" panose="03020402040406030203" pitchFamily="66" charset="-78"/>
                <a:cs typeface="Arabic Typesetting" panose="03020402040406030203" pitchFamily="66" charset="-78"/>
              </a:rPr>
              <a:t>بعيدة المدى». </a:t>
            </a:r>
            <a:r>
              <a:rPr lang="ar-EG" sz="1350" dirty="0" smtClean="0">
                <a:solidFill>
                  <a:srgbClr val="595959"/>
                </a:solidFill>
                <a:latin typeface="Arabic Typesetting" panose="03020402040406030203" pitchFamily="66" charset="-78"/>
                <a:cs typeface="Arabic Typesetting" panose="03020402040406030203" pitchFamily="66" charset="-78"/>
              </a:rPr>
              <a:t>واختيار </a:t>
            </a:r>
            <a:r>
              <a:rPr lang="ar-EG" sz="1350" dirty="0">
                <a:solidFill>
                  <a:srgbClr val="595959"/>
                </a:solidFill>
                <a:latin typeface="Arabic Typesetting" panose="03020402040406030203" pitchFamily="66" charset="-78"/>
                <a:cs typeface="Arabic Typesetting" panose="03020402040406030203" pitchFamily="66" charset="-78"/>
              </a:rPr>
              <a:t>المؤسسات لوجود استراتيجية لم يعد قراراً اختيارياً. </a:t>
            </a:r>
            <a:r>
              <a:rPr lang="ar-EG" sz="1350" dirty="0" smtClean="0">
                <a:solidFill>
                  <a:srgbClr val="595959"/>
                </a:solidFill>
                <a:latin typeface="Arabic Typesetting" panose="03020402040406030203" pitchFamily="66" charset="-78"/>
                <a:cs typeface="Arabic Typesetting" panose="03020402040406030203" pitchFamily="66" charset="-78"/>
              </a:rPr>
              <a:t>إذ أن الاستراتيجية </a:t>
            </a:r>
            <a:r>
              <a:rPr lang="ar-EG" sz="1350" dirty="0">
                <a:solidFill>
                  <a:srgbClr val="595959"/>
                </a:solidFill>
                <a:latin typeface="Arabic Typesetting" panose="03020402040406030203" pitchFamily="66" charset="-78"/>
                <a:cs typeface="Arabic Typesetting" panose="03020402040406030203" pitchFamily="66" charset="-78"/>
              </a:rPr>
              <a:t>أصبحت </a:t>
            </a:r>
            <a:r>
              <a:rPr lang="ar-EG" sz="1350" dirty="0" smtClean="0">
                <a:solidFill>
                  <a:srgbClr val="595959"/>
                </a:solidFill>
                <a:latin typeface="Arabic Typesetting" panose="03020402040406030203" pitchFamily="66" charset="-78"/>
                <a:cs typeface="Arabic Typesetting" panose="03020402040406030203" pitchFamily="66" charset="-78"/>
              </a:rPr>
              <a:t>آلية رئيسية من آليات البقاء. </a:t>
            </a:r>
            <a:r>
              <a:rPr lang="ar-EG" sz="1350" dirty="0">
                <a:solidFill>
                  <a:srgbClr val="595959"/>
                </a:solidFill>
                <a:latin typeface="Arabic Typesetting" panose="03020402040406030203" pitchFamily="66" charset="-78"/>
                <a:cs typeface="Arabic Typesetting" panose="03020402040406030203" pitchFamily="66" charset="-78"/>
              </a:rPr>
              <a:t>لم يعد السؤال هو «هل لا بد أن تكون لدينا استراتيجية؟» أو حتى «ما هي استراتيجيتنا؟». بل </a:t>
            </a:r>
            <a:r>
              <a:rPr lang="ar-EG" sz="1350" dirty="0" smtClean="0">
                <a:solidFill>
                  <a:srgbClr val="595959"/>
                </a:solidFill>
                <a:latin typeface="Arabic Typesetting" panose="03020402040406030203" pitchFamily="66" charset="-78"/>
                <a:cs typeface="Arabic Typesetting" panose="03020402040406030203" pitchFamily="66" charset="-78"/>
              </a:rPr>
              <a:t>أصبح السؤال اليوم </a:t>
            </a:r>
            <a:r>
              <a:rPr lang="ar-EG" sz="1350" dirty="0">
                <a:solidFill>
                  <a:srgbClr val="595959"/>
                </a:solidFill>
                <a:latin typeface="Arabic Typesetting" panose="03020402040406030203" pitchFamily="66" charset="-78"/>
                <a:cs typeface="Arabic Typesetting" panose="03020402040406030203" pitchFamily="66" charset="-78"/>
              </a:rPr>
              <a:t>«ما هي أفضل طريقة لتطبيق استراتيجيتنا؟»، </a:t>
            </a:r>
            <a:r>
              <a:rPr lang="ar-EG" sz="1350" dirty="0" smtClean="0">
                <a:solidFill>
                  <a:srgbClr val="595959"/>
                </a:solidFill>
                <a:latin typeface="Arabic Typesetting" panose="03020402040406030203" pitchFamily="66" charset="-78"/>
                <a:cs typeface="Arabic Typesetting" panose="03020402040406030203" pitchFamily="66" charset="-78"/>
              </a:rPr>
              <a:t>و«ما </a:t>
            </a:r>
            <a:r>
              <a:rPr lang="ar-EG" sz="1350" dirty="0">
                <a:solidFill>
                  <a:srgbClr val="595959"/>
                </a:solidFill>
                <a:latin typeface="Arabic Typesetting" panose="03020402040406030203" pitchFamily="66" charset="-78"/>
                <a:cs typeface="Arabic Typesetting" panose="03020402040406030203" pitchFamily="66" charset="-78"/>
              </a:rPr>
              <a:t>هي أفضل طريقة لقياس </a:t>
            </a:r>
            <a:r>
              <a:rPr lang="ar-EG" sz="1350" dirty="0" smtClean="0">
                <a:solidFill>
                  <a:srgbClr val="595959"/>
                </a:solidFill>
                <a:latin typeface="Arabic Typesetting" panose="03020402040406030203" pitchFamily="66" charset="-78"/>
                <a:cs typeface="Arabic Typesetting" panose="03020402040406030203" pitchFamily="66" charset="-78"/>
              </a:rPr>
              <a:t>نجاحها؟»، و«ماذا </a:t>
            </a:r>
            <a:r>
              <a:rPr lang="ar-EG" sz="1350" dirty="0">
                <a:solidFill>
                  <a:srgbClr val="595959"/>
                </a:solidFill>
                <a:latin typeface="Arabic Typesetting" panose="03020402040406030203" pitchFamily="66" charset="-78"/>
                <a:cs typeface="Arabic Typesetting" panose="03020402040406030203" pitchFamily="66" charset="-78"/>
              </a:rPr>
              <a:t>نفعل للتأكد من </a:t>
            </a:r>
            <a:r>
              <a:rPr lang="ar-EG" sz="1350" dirty="0" smtClean="0">
                <a:solidFill>
                  <a:srgbClr val="595959"/>
                </a:solidFill>
                <a:latin typeface="Arabic Typesetting" panose="03020402040406030203" pitchFamily="66" charset="-78"/>
                <a:cs typeface="Arabic Typesetting" panose="03020402040406030203" pitchFamily="66" charset="-78"/>
              </a:rPr>
              <a:t>مراجعتها بشكل </a:t>
            </a:r>
            <a:r>
              <a:rPr lang="ar-EG" sz="1350" dirty="0">
                <a:solidFill>
                  <a:srgbClr val="595959"/>
                </a:solidFill>
                <a:latin typeface="Arabic Typesetting" panose="03020402040406030203" pitchFamily="66" charset="-78"/>
                <a:cs typeface="Arabic Typesetting" panose="03020402040406030203" pitchFamily="66" charset="-78"/>
              </a:rPr>
              <a:t>مستمر؟» وأسئلة أخرى </a:t>
            </a:r>
            <a:r>
              <a:rPr lang="ar-EG" sz="1350" dirty="0" smtClean="0">
                <a:solidFill>
                  <a:srgbClr val="595959"/>
                </a:solidFill>
                <a:latin typeface="Arabic Typesetting" panose="03020402040406030203" pitchFamily="66" charset="-78"/>
                <a:cs typeface="Arabic Typesetting" panose="03020402040406030203" pitchFamily="66" charset="-78"/>
              </a:rPr>
              <a:t>تشترك في إعتبارها وجود </a:t>
            </a:r>
            <a:r>
              <a:rPr lang="ar-EG" sz="1350" dirty="0">
                <a:solidFill>
                  <a:srgbClr val="595959"/>
                </a:solidFill>
                <a:latin typeface="Arabic Typesetting" panose="03020402040406030203" pitchFamily="66" charset="-78"/>
                <a:cs typeface="Arabic Typesetting" panose="03020402040406030203" pitchFamily="66" charset="-78"/>
              </a:rPr>
              <a:t>الاستراتيجية </a:t>
            </a:r>
            <a:r>
              <a:rPr lang="ar-EG" sz="1350" dirty="0" smtClean="0">
                <a:solidFill>
                  <a:srgbClr val="595959"/>
                </a:solidFill>
                <a:latin typeface="Arabic Typesetting" panose="03020402040406030203" pitchFamily="66" charset="-78"/>
                <a:cs typeface="Arabic Typesetting" panose="03020402040406030203" pitchFamily="66" charset="-78"/>
              </a:rPr>
              <a:t>أمرا واقعا وليس محل اختيار. </a:t>
            </a:r>
            <a:endParaRPr lang="en-US" sz="1350" dirty="0">
              <a:solidFill>
                <a:srgbClr val="595959"/>
              </a:solidFill>
              <a:latin typeface="Arabic Typesetting" panose="03020402040406030203" pitchFamily="66" charset="-78"/>
              <a:cs typeface="Arabic Typesetting" panose="03020402040406030203" pitchFamily="66" charset="-78"/>
            </a:endParaRPr>
          </a:p>
        </p:txBody>
      </p:sp>
      <p:sp>
        <p:nvSpPr>
          <p:cNvPr id="31" name="Rectangle 30"/>
          <p:cNvSpPr/>
          <p:nvPr/>
        </p:nvSpPr>
        <p:spPr>
          <a:xfrm>
            <a:off x="559011" y="1544370"/>
            <a:ext cx="2856951" cy="1600438"/>
          </a:xfrm>
          <a:prstGeom prst="rect">
            <a:avLst/>
          </a:prstGeom>
        </p:spPr>
        <p:txBody>
          <a:bodyPr>
            <a:spAutoFit/>
          </a:bodyPr>
          <a:lstStyle/>
          <a:p>
            <a:pPr algn="ctr"/>
            <a:r>
              <a:rPr lang="ar-EG" sz="1400" dirty="0">
                <a:solidFill>
                  <a:srgbClr val="595959"/>
                </a:solidFill>
                <a:latin typeface="Arabic Typesetting" panose="03020402040406030203" pitchFamily="66" charset="-78"/>
                <a:cs typeface="Arabic Typesetting" panose="03020402040406030203" pitchFamily="66" charset="-78"/>
              </a:rPr>
              <a:t>شهدت مجموعة 57357 نمواً سريعاً منذ </a:t>
            </a:r>
            <a:r>
              <a:rPr lang="ar-EG" sz="1400" dirty="0" smtClean="0">
                <a:solidFill>
                  <a:srgbClr val="595959"/>
                </a:solidFill>
                <a:latin typeface="Arabic Typesetting" panose="03020402040406030203" pitchFamily="66" charset="-78"/>
                <a:cs typeface="Arabic Typesetting" panose="03020402040406030203" pitchFamily="66" charset="-78"/>
              </a:rPr>
              <a:t>لحظة إفتتاحها وحتى </a:t>
            </a:r>
            <a:r>
              <a:rPr lang="ar-EG" sz="1400" dirty="0">
                <a:solidFill>
                  <a:srgbClr val="595959"/>
                </a:solidFill>
                <a:latin typeface="Arabic Typesetting" panose="03020402040406030203" pitchFamily="66" charset="-78"/>
                <a:cs typeface="Arabic Typesetting" panose="03020402040406030203" pitchFamily="66" charset="-78"/>
              </a:rPr>
              <a:t>احتلالها </a:t>
            </a:r>
            <a:r>
              <a:rPr lang="ar-EG" sz="1400" dirty="0" smtClean="0">
                <a:solidFill>
                  <a:srgbClr val="595959"/>
                </a:solidFill>
                <a:latin typeface="Arabic Typesetting" panose="03020402040406030203" pitchFamily="66" charset="-78"/>
                <a:cs typeface="Arabic Typesetting" panose="03020402040406030203" pitchFamily="66" charset="-78"/>
              </a:rPr>
              <a:t>اليوم </a:t>
            </a:r>
            <a:r>
              <a:rPr lang="ar-EG" sz="1400" dirty="0">
                <a:solidFill>
                  <a:srgbClr val="595959"/>
                </a:solidFill>
                <a:latin typeface="Arabic Typesetting" panose="03020402040406030203" pitchFamily="66" charset="-78"/>
                <a:cs typeface="Arabic Typesetting" panose="03020402040406030203" pitchFamily="66" charset="-78"/>
              </a:rPr>
              <a:t>مكانتها </a:t>
            </a:r>
            <a:r>
              <a:rPr lang="ar-EG" sz="1400" dirty="0" smtClean="0">
                <a:solidFill>
                  <a:srgbClr val="595959"/>
                </a:solidFill>
                <a:latin typeface="Arabic Typesetting" panose="03020402040406030203" pitchFamily="66" charset="-78"/>
                <a:cs typeface="Arabic Typesetting" panose="03020402040406030203" pitchFamily="66" charset="-78"/>
              </a:rPr>
              <a:t>كمنظمة </a:t>
            </a:r>
            <a:r>
              <a:rPr lang="ar-EG" sz="1400" dirty="0">
                <a:solidFill>
                  <a:srgbClr val="595959"/>
                </a:solidFill>
                <a:latin typeface="Arabic Typesetting" panose="03020402040406030203" pitchFamily="66" charset="-78"/>
                <a:cs typeface="Arabic Typesetting" panose="03020402040406030203" pitchFamily="66" charset="-78"/>
              </a:rPr>
              <a:t>رائدة في مجال الرعاية الصحية في مصر </a:t>
            </a:r>
            <a:r>
              <a:rPr lang="ar-EG" sz="1400" dirty="0" smtClean="0">
                <a:solidFill>
                  <a:srgbClr val="595959"/>
                </a:solidFill>
                <a:latin typeface="Arabic Typesetting" panose="03020402040406030203" pitchFamily="66" charset="-78"/>
                <a:cs typeface="Arabic Typesetting" panose="03020402040406030203" pitchFamily="66" charset="-78"/>
              </a:rPr>
              <a:t>والمنطقة. وعلى الرغم من </a:t>
            </a:r>
            <a:r>
              <a:rPr lang="ar-EG" sz="1400" dirty="0">
                <a:solidFill>
                  <a:srgbClr val="595959"/>
                </a:solidFill>
                <a:latin typeface="Arabic Typesetting" panose="03020402040406030203" pitchFamily="66" charset="-78"/>
                <a:cs typeface="Arabic Typesetting" panose="03020402040406030203" pitchFamily="66" charset="-78"/>
              </a:rPr>
              <a:t>التحديات الصعبة التي اجتازتها المجموعة خلال هذه الرحلة إلا أنه لازال </a:t>
            </a:r>
            <a:r>
              <a:rPr lang="ar-EG" sz="1400" dirty="0" smtClean="0">
                <a:solidFill>
                  <a:srgbClr val="595959"/>
                </a:solidFill>
                <a:latin typeface="Arabic Typesetting" panose="03020402040406030203" pitchFamily="66" charset="-78"/>
                <a:cs typeface="Arabic Typesetting" panose="03020402040406030203" pitchFamily="66" charset="-78"/>
              </a:rPr>
              <a:t>أمامنا </a:t>
            </a:r>
            <a:r>
              <a:rPr lang="ar-EG" sz="1400" dirty="0">
                <a:solidFill>
                  <a:srgbClr val="595959"/>
                </a:solidFill>
                <a:latin typeface="Arabic Typesetting" panose="03020402040406030203" pitchFamily="66" charset="-78"/>
                <a:cs typeface="Arabic Typesetting" panose="03020402040406030203" pitchFamily="66" charset="-78"/>
              </a:rPr>
              <a:t>الكثير من </a:t>
            </a:r>
            <a:r>
              <a:rPr lang="ar-EG" sz="1400" dirty="0" smtClean="0">
                <a:solidFill>
                  <a:srgbClr val="595959"/>
                </a:solidFill>
                <a:latin typeface="Arabic Typesetting" panose="03020402040406030203" pitchFamily="66" charset="-78"/>
                <a:cs typeface="Arabic Typesetting" panose="03020402040406030203" pitchFamily="66" charset="-78"/>
              </a:rPr>
              <a:t>التحديات </a:t>
            </a:r>
            <a:r>
              <a:rPr lang="ar-EG" sz="1400" dirty="0">
                <a:solidFill>
                  <a:srgbClr val="595959"/>
                </a:solidFill>
                <a:latin typeface="Arabic Typesetting" panose="03020402040406030203" pitchFamily="66" charset="-78"/>
                <a:cs typeface="Arabic Typesetting" panose="03020402040406030203" pitchFamily="66" charset="-78"/>
              </a:rPr>
              <a:t>والصعاب التي تتطلبها م</a:t>
            </a:r>
            <a:r>
              <a:rPr lang="ar-EG" sz="1400" dirty="0" smtClean="0">
                <a:solidFill>
                  <a:srgbClr val="595959"/>
                </a:solidFill>
                <a:latin typeface="Arabic Typesetting" panose="03020402040406030203" pitchFamily="66" charset="-78"/>
                <a:cs typeface="Arabic Typesetting" panose="03020402040406030203" pitchFamily="66" charset="-78"/>
              </a:rPr>
              <a:t>رحلة ما بعد النمو بشكل </a:t>
            </a:r>
            <a:r>
              <a:rPr lang="ar-EG" sz="1400" dirty="0">
                <a:solidFill>
                  <a:srgbClr val="595959"/>
                </a:solidFill>
                <a:latin typeface="Arabic Typesetting" panose="03020402040406030203" pitchFamily="66" charset="-78"/>
                <a:cs typeface="Arabic Typesetting" panose="03020402040406030203" pitchFamily="66" charset="-78"/>
              </a:rPr>
              <a:t>يفوق مرحلة </a:t>
            </a:r>
            <a:r>
              <a:rPr lang="ar-EG" sz="1400" dirty="0" smtClean="0">
                <a:solidFill>
                  <a:srgbClr val="595959"/>
                </a:solidFill>
                <a:latin typeface="Arabic Typesetting" panose="03020402040406030203" pitchFamily="66" charset="-78"/>
                <a:cs typeface="Arabic Typesetting" panose="03020402040406030203" pitchFamily="66" charset="-78"/>
              </a:rPr>
              <a:t>النمو ذاتها</a:t>
            </a:r>
            <a:r>
              <a:rPr lang="ar-EG" sz="1400" dirty="0">
                <a:solidFill>
                  <a:srgbClr val="595959"/>
                </a:solidFill>
                <a:latin typeface="Arabic Typesetting" panose="03020402040406030203" pitchFamily="66" charset="-78"/>
                <a:cs typeface="Arabic Typesetting" panose="03020402040406030203" pitchFamily="66" charset="-78"/>
              </a:rPr>
              <a:t>. وبالتالي، ما يدفعنا للنمو ليس «ما يفعله الأخرون» بل هو الإيمان بأننا «</a:t>
            </a:r>
            <a:r>
              <a:rPr lang="ar-EG" sz="1400" dirty="0" smtClean="0">
                <a:solidFill>
                  <a:srgbClr val="595959"/>
                </a:solidFill>
                <a:latin typeface="Arabic Typesetting" panose="03020402040406030203" pitchFamily="66" charset="-78"/>
                <a:cs typeface="Arabic Typesetting" panose="03020402040406030203" pitchFamily="66" charset="-78"/>
              </a:rPr>
              <a:t>لانزال نستطيع أم نقدم </a:t>
            </a:r>
            <a:r>
              <a:rPr lang="ar-EG" sz="1400" dirty="0">
                <a:solidFill>
                  <a:srgbClr val="595959"/>
                </a:solidFill>
                <a:latin typeface="Arabic Typesetting" panose="03020402040406030203" pitchFamily="66" charset="-78"/>
                <a:cs typeface="Arabic Typesetting" panose="03020402040406030203" pitchFamily="66" charset="-78"/>
              </a:rPr>
              <a:t>الأفضل» ما دمنا «لانزال </a:t>
            </a:r>
            <a:r>
              <a:rPr lang="ar-EG" sz="1400" dirty="0" smtClean="0">
                <a:solidFill>
                  <a:srgbClr val="595959"/>
                </a:solidFill>
                <a:latin typeface="Arabic Typesetting" panose="03020402040406030203" pitchFamily="66" charset="-78"/>
                <a:cs typeface="Arabic Typesetting" panose="03020402040406030203" pitchFamily="66" charset="-78"/>
              </a:rPr>
              <a:t>نستطيع أن نقوم بالمزيد</a:t>
            </a:r>
            <a:r>
              <a:rPr lang="ar-EG" sz="1400" dirty="0">
                <a:solidFill>
                  <a:srgbClr val="595959"/>
                </a:solidFill>
                <a:latin typeface="Arabic Typesetting" panose="03020402040406030203" pitchFamily="66" charset="-78"/>
                <a:cs typeface="Arabic Typesetting" panose="03020402040406030203" pitchFamily="66" charset="-78"/>
              </a:rPr>
              <a:t>» </a:t>
            </a:r>
          </a:p>
        </p:txBody>
      </p:sp>
      <p:sp>
        <p:nvSpPr>
          <p:cNvPr id="32" name="Oval 31"/>
          <p:cNvSpPr/>
          <p:nvPr/>
        </p:nvSpPr>
        <p:spPr>
          <a:xfrm>
            <a:off x="6189114" y="3851412"/>
            <a:ext cx="365760" cy="365760"/>
          </a:xfrm>
          <a:prstGeom prst="ellipse">
            <a:avLst/>
          </a:prstGeom>
          <a:solidFill>
            <a:srgbClr val="595959"/>
          </a:solidFill>
        </p:spPr>
        <p:txBody>
          <a:bodyPr wrap="square" lIns="0" rIns="0" anchor="ctr" anchorCtr="1">
            <a:noAutofit/>
          </a:bodyPr>
          <a:lstStyle/>
          <a:p>
            <a:pPr algn="ctr"/>
            <a:r>
              <a:rPr lang="ar-EG" sz="1400" b="1" dirty="0" smtClean="0">
                <a:solidFill>
                  <a:schemeClr val="bg1"/>
                </a:solidFill>
              </a:rPr>
              <a:t>4</a:t>
            </a:r>
            <a:endParaRPr lang="en-US" sz="1400" b="1" dirty="0">
              <a:solidFill>
                <a:schemeClr val="bg1"/>
              </a:solidFill>
            </a:endParaRPr>
          </a:p>
        </p:txBody>
      </p:sp>
      <p:sp>
        <p:nvSpPr>
          <p:cNvPr id="33" name="Oval 32"/>
          <p:cNvSpPr/>
          <p:nvPr/>
        </p:nvSpPr>
        <p:spPr>
          <a:xfrm>
            <a:off x="6189114" y="605846"/>
            <a:ext cx="365760" cy="365760"/>
          </a:xfrm>
          <a:prstGeom prst="ellipse">
            <a:avLst/>
          </a:prstGeom>
          <a:solidFill>
            <a:srgbClr val="595959"/>
          </a:solidFill>
        </p:spPr>
        <p:txBody>
          <a:bodyPr wrap="square" lIns="0" rIns="0" anchor="ctr" anchorCtr="1">
            <a:noAutofit/>
          </a:bodyPr>
          <a:lstStyle/>
          <a:p>
            <a:pPr algn="ctr"/>
            <a:r>
              <a:rPr lang="ar-EG" sz="1400" b="1" dirty="0" smtClean="0">
                <a:solidFill>
                  <a:schemeClr val="bg1"/>
                </a:solidFill>
              </a:rPr>
              <a:t>2</a:t>
            </a:r>
            <a:endParaRPr lang="en-US" sz="1400" b="1" dirty="0">
              <a:solidFill>
                <a:schemeClr val="bg1"/>
              </a:solidFill>
            </a:endParaRPr>
          </a:p>
        </p:txBody>
      </p:sp>
      <p:sp>
        <p:nvSpPr>
          <p:cNvPr id="34" name="Oval 33"/>
          <p:cNvSpPr/>
          <p:nvPr/>
        </p:nvSpPr>
        <p:spPr>
          <a:xfrm>
            <a:off x="2952550" y="605846"/>
            <a:ext cx="365760" cy="365760"/>
          </a:xfrm>
          <a:prstGeom prst="ellipse">
            <a:avLst/>
          </a:prstGeom>
          <a:solidFill>
            <a:srgbClr val="595959"/>
          </a:solidFill>
        </p:spPr>
        <p:txBody>
          <a:bodyPr wrap="square" lIns="0" rIns="0" anchor="ctr" anchorCtr="1">
            <a:noAutofit/>
          </a:bodyPr>
          <a:lstStyle/>
          <a:p>
            <a:pPr algn="ctr"/>
            <a:r>
              <a:rPr lang="ar-EG" sz="1400" b="1" dirty="0" smtClean="0">
                <a:solidFill>
                  <a:schemeClr val="bg1"/>
                </a:solidFill>
              </a:rPr>
              <a:t>3</a:t>
            </a:r>
            <a:endParaRPr lang="en-US" sz="1400" b="1" dirty="0">
              <a:solidFill>
                <a:schemeClr val="bg1"/>
              </a:solidFill>
            </a:endParaRPr>
          </a:p>
        </p:txBody>
      </p:sp>
      <p:sp>
        <p:nvSpPr>
          <p:cNvPr id="35" name="Oval 34"/>
          <p:cNvSpPr/>
          <p:nvPr/>
        </p:nvSpPr>
        <p:spPr>
          <a:xfrm>
            <a:off x="2952550" y="3851412"/>
            <a:ext cx="365760" cy="365760"/>
          </a:xfrm>
          <a:prstGeom prst="ellipse">
            <a:avLst/>
          </a:prstGeom>
          <a:solidFill>
            <a:srgbClr val="595959"/>
          </a:solidFill>
        </p:spPr>
        <p:txBody>
          <a:bodyPr wrap="square" lIns="0" rIns="0" anchor="ctr" anchorCtr="1">
            <a:noAutofit/>
          </a:bodyPr>
          <a:lstStyle/>
          <a:p>
            <a:pPr algn="ctr"/>
            <a:r>
              <a:rPr lang="ar-EG" sz="1400" b="1" dirty="0" smtClean="0">
                <a:solidFill>
                  <a:schemeClr val="bg1"/>
                </a:solidFill>
              </a:rPr>
              <a:t>5</a:t>
            </a:r>
            <a:endParaRPr lang="en-US" sz="1400" b="1" dirty="0">
              <a:solidFill>
                <a:schemeClr val="bg1"/>
              </a:solidFill>
            </a:endParaRPr>
          </a:p>
        </p:txBody>
      </p:sp>
      <p:sp>
        <p:nvSpPr>
          <p:cNvPr id="36" name="Rectangle 35"/>
          <p:cNvSpPr/>
          <p:nvPr/>
        </p:nvSpPr>
        <p:spPr>
          <a:xfrm>
            <a:off x="3792756" y="4782342"/>
            <a:ext cx="2856951" cy="1892826"/>
          </a:xfrm>
          <a:prstGeom prst="rect">
            <a:avLst/>
          </a:prstGeom>
        </p:spPr>
        <p:txBody>
          <a:bodyPr>
            <a:spAutoFit/>
          </a:bodyPr>
          <a:lstStyle/>
          <a:p>
            <a:pPr algn="ctr"/>
            <a:r>
              <a:rPr lang="ar-EG" sz="1300" dirty="0" smtClean="0">
                <a:solidFill>
                  <a:srgbClr val="595959"/>
                </a:solidFill>
                <a:latin typeface="Arabic Typesetting" panose="03020402040406030203" pitchFamily="66" charset="-78"/>
                <a:cs typeface="Arabic Typesetting" panose="03020402040406030203" pitchFamily="66" charset="-78"/>
              </a:rPr>
              <a:t>يتمثل أحد </a:t>
            </a:r>
            <a:r>
              <a:rPr lang="ar-EG" sz="1300" dirty="0">
                <a:solidFill>
                  <a:srgbClr val="595959"/>
                </a:solidFill>
                <a:latin typeface="Arabic Typesetting" panose="03020402040406030203" pitchFamily="66" charset="-78"/>
                <a:cs typeface="Arabic Typesetting" panose="03020402040406030203" pitchFamily="66" charset="-78"/>
              </a:rPr>
              <a:t>أهم أسباب الفشل في تحقيق الاستراتيجية هو الوقوع في </a:t>
            </a:r>
            <a:r>
              <a:rPr lang="ar-EG" sz="1300" dirty="0" smtClean="0">
                <a:solidFill>
                  <a:srgbClr val="595959"/>
                </a:solidFill>
                <a:latin typeface="Arabic Typesetting" panose="03020402040406030203" pitchFamily="66" charset="-78"/>
                <a:cs typeface="Arabic Typesetting" panose="03020402040406030203" pitchFamily="66" charset="-78"/>
              </a:rPr>
              <a:t>فخ الانشغال </a:t>
            </a:r>
            <a:r>
              <a:rPr lang="ar-EG" sz="1300" dirty="0">
                <a:solidFill>
                  <a:srgbClr val="595959"/>
                </a:solidFill>
                <a:latin typeface="Arabic Typesetting" panose="03020402040406030203" pitchFamily="66" charset="-78"/>
                <a:cs typeface="Arabic Typesetting" panose="03020402040406030203" pitchFamily="66" charset="-78"/>
              </a:rPr>
              <a:t>بالعمليات والقرارات اليومية على حساب </a:t>
            </a:r>
            <a:r>
              <a:rPr lang="ar-EG" sz="1300" dirty="0" smtClean="0">
                <a:solidFill>
                  <a:srgbClr val="595959"/>
                </a:solidFill>
                <a:latin typeface="Arabic Typesetting" panose="03020402040406030203" pitchFamily="66" charset="-78"/>
                <a:cs typeface="Arabic Typesetting" panose="03020402040406030203" pitchFamily="66" charset="-78"/>
              </a:rPr>
              <a:t>السعي إلى تحقيق الأهداف الإستراتيجية. وحقيقة الأمر أن كون </a:t>
            </a:r>
            <a:r>
              <a:rPr lang="ar-EG" sz="1300" dirty="0">
                <a:solidFill>
                  <a:srgbClr val="595959"/>
                </a:solidFill>
                <a:latin typeface="Arabic Typesetting" panose="03020402040406030203" pitchFamily="66" charset="-78"/>
                <a:cs typeface="Arabic Typesetting" panose="03020402040406030203" pitchFamily="66" charset="-78"/>
              </a:rPr>
              <a:t>هذه القرارات «ضرورة ملحة» ينبغي </a:t>
            </a:r>
            <a:r>
              <a:rPr lang="ar-EG" sz="1300" dirty="0" smtClean="0">
                <a:solidFill>
                  <a:srgbClr val="595959"/>
                </a:solidFill>
                <a:latin typeface="Arabic Typesetting" panose="03020402040406030203" pitchFamily="66" charset="-78"/>
                <a:cs typeface="Arabic Typesetting" panose="03020402040406030203" pitchFamily="66" charset="-78"/>
              </a:rPr>
              <a:t>لا ينبغي أبدا أن يأتي على </a:t>
            </a:r>
            <a:r>
              <a:rPr lang="ar-EG" sz="1300" dirty="0">
                <a:solidFill>
                  <a:srgbClr val="595959"/>
                </a:solidFill>
                <a:latin typeface="Arabic Typesetting" panose="03020402040406030203" pitchFamily="66" charset="-78"/>
                <a:cs typeface="Arabic Typesetting" panose="03020402040406030203" pitchFamily="66" charset="-78"/>
              </a:rPr>
              <a:t>حساب القرارات «الأقل إلحاحاً ولكن </a:t>
            </a:r>
            <a:r>
              <a:rPr lang="ar-EG" sz="1300" dirty="0" smtClean="0">
                <a:solidFill>
                  <a:srgbClr val="595959"/>
                </a:solidFill>
                <a:latin typeface="Arabic Typesetting" panose="03020402040406030203" pitchFamily="66" charset="-78"/>
                <a:cs typeface="Arabic Typesetting" panose="03020402040406030203" pitchFamily="66" charset="-78"/>
              </a:rPr>
              <a:t>في كثير من الأحيان أكثر أهمية». </a:t>
            </a:r>
            <a:r>
              <a:rPr lang="ar-EG" sz="1300" dirty="0">
                <a:solidFill>
                  <a:srgbClr val="595959"/>
                </a:solidFill>
                <a:latin typeface="Arabic Typesetting" panose="03020402040406030203" pitchFamily="66" charset="-78"/>
                <a:cs typeface="Arabic Typesetting" panose="03020402040406030203" pitchFamily="66" charset="-78"/>
              </a:rPr>
              <a:t>من أجل تحقيق الاصطفاف والتكامل لابد أن يكون لدينا «توجه» لما نستهدفه </a:t>
            </a:r>
            <a:r>
              <a:rPr lang="ar-EG" sz="1300" dirty="0" smtClean="0">
                <a:solidFill>
                  <a:srgbClr val="595959"/>
                </a:solidFill>
                <a:latin typeface="Arabic Typesetting" panose="03020402040406030203" pitchFamily="66" charset="-78"/>
                <a:cs typeface="Arabic Typesetting" panose="03020402040406030203" pitchFamily="66" charset="-78"/>
              </a:rPr>
              <a:t>من تحقيق </a:t>
            </a:r>
            <a:r>
              <a:rPr lang="ar-EG" sz="1300" dirty="0">
                <a:solidFill>
                  <a:srgbClr val="595959"/>
                </a:solidFill>
                <a:latin typeface="Arabic Typesetting" panose="03020402040406030203" pitchFamily="66" charset="-78"/>
                <a:cs typeface="Arabic Typesetting" panose="03020402040406030203" pitchFamily="66" charset="-78"/>
              </a:rPr>
              <a:t>التوازن بين ما ينبغي </a:t>
            </a:r>
            <a:r>
              <a:rPr lang="ar-EG" sz="1300" dirty="0" smtClean="0">
                <a:solidFill>
                  <a:srgbClr val="595959"/>
                </a:solidFill>
                <a:latin typeface="Arabic Typesetting" panose="03020402040406030203" pitchFamily="66" charset="-78"/>
                <a:cs typeface="Arabic Typesetting" panose="03020402040406030203" pitchFamily="66" charset="-78"/>
              </a:rPr>
              <a:t>إنجازه على </a:t>
            </a:r>
            <a:r>
              <a:rPr lang="ar-EG" sz="1300" dirty="0">
                <a:solidFill>
                  <a:srgbClr val="595959"/>
                </a:solidFill>
                <a:latin typeface="Arabic Typesetting" panose="03020402040406030203" pitchFamily="66" charset="-78"/>
                <a:cs typeface="Arabic Typesetting" panose="03020402040406030203" pitchFamily="66" charset="-78"/>
              </a:rPr>
              <a:t>المديين البعيد والقريب. ما نؤمن به في منظومة 57357 هو أن «التفكير قصير المدى قد يحول دون الفشل، ولكن التفكير بعيد المدى هو وحده الذي يقود إلى النجاح» </a:t>
            </a:r>
            <a:endParaRPr lang="en-US" sz="1300" dirty="0">
              <a:solidFill>
                <a:srgbClr val="595959"/>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5665886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2" name="Round Diagonal Corner Rectangle 11"/>
          <p:cNvSpPr/>
          <p:nvPr/>
        </p:nvSpPr>
        <p:spPr>
          <a:xfrm>
            <a:off x="253218" y="195084"/>
            <a:ext cx="6696222" cy="6807354"/>
          </a:xfrm>
          <a:prstGeom prst="round2DiagRect">
            <a:avLst>
              <a:gd name="adj1" fmla="val 7633"/>
              <a:gd name="adj2" fmla="val 0"/>
            </a:avLst>
          </a:prstGeom>
          <a:solidFill>
            <a:schemeClr val="tx1">
              <a:lumMod val="65000"/>
              <a:lumOff val="35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527818" y="3757761"/>
            <a:ext cx="2966817" cy="2949633"/>
            <a:chOff x="3737824" y="3757763"/>
            <a:chExt cx="2966817" cy="2949633"/>
          </a:xfrm>
        </p:grpSpPr>
        <p:sp>
          <p:nvSpPr>
            <p:cNvPr id="29" name="Round Diagonal Corner Rectangle 28"/>
            <p:cNvSpPr/>
            <p:nvPr/>
          </p:nvSpPr>
          <p:spPr>
            <a:xfrm>
              <a:off x="3737824" y="3757763"/>
              <a:ext cx="2966817" cy="2949633"/>
            </a:xfrm>
            <a:prstGeom prst="round2DiagRect">
              <a:avLst/>
            </a:pr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3996657" y="3880403"/>
              <a:ext cx="2146471" cy="307777"/>
            </a:xfrm>
            <a:prstGeom prst="rect">
              <a:avLst/>
            </a:prstGeom>
          </p:spPr>
          <p:txBody>
            <a:bodyPr lIns="45720" rIns="91440">
              <a:spAutoFit/>
            </a:bodyPr>
            <a:lstStyle/>
            <a:p>
              <a:pPr algn="r"/>
              <a:r>
                <a:rPr lang="ar-EG" sz="1400" dirty="0" smtClean="0">
                  <a:solidFill>
                    <a:schemeClr val="tx1">
                      <a:lumMod val="65000"/>
                      <a:lumOff val="35000"/>
                    </a:schemeClr>
                  </a:solidFill>
                </a:rPr>
                <a:t>المحور الأول</a:t>
              </a:r>
              <a:endParaRPr lang="en-US" sz="1400" dirty="0">
                <a:solidFill>
                  <a:schemeClr val="tx1">
                    <a:lumMod val="65000"/>
                    <a:lumOff val="35000"/>
                  </a:schemeClr>
                </a:solidFill>
              </a:endParaRPr>
            </a:p>
          </p:txBody>
        </p:sp>
        <p:sp>
          <p:nvSpPr>
            <p:cNvPr id="36" name="Rectangle 35"/>
            <p:cNvSpPr/>
            <p:nvPr/>
          </p:nvSpPr>
          <p:spPr>
            <a:xfrm>
              <a:off x="3904783" y="4284966"/>
              <a:ext cx="2632900" cy="443650"/>
            </a:xfrm>
            <a:prstGeom prst="rect">
              <a:avLst/>
            </a:prstGeom>
            <a:solidFill>
              <a:srgbClr val="595959"/>
            </a:solidFill>
          </p:spPr>
          <p:txBody>
            <a:bodyPr wrap="square" lIns="0" rIns="0" anchor="ctr" anchorCtr="1">
              <a:noAutofit/>
            </a:bodyPr>
            <a:lstStyle/>
            <a:p>
              <a:pPr algn="ctr"/>
              <a:r>
                <a:rPr lang="ar-EG" sz="1200" b="1" dirty="0" smtClean="0">
                  <a:solidFill>
                    <a:schemeClr val="bg1"/>
                  </a:solidFill>
                </a:rPr>
                <a:t>الاستراتيجية تنبثق من الرؤية والرسالة</a:t>
              </a:r>
              <a:endParaRPr lang="en-US" sz="1200" b="1" dirty="0">
                <a:solidFill>
                  <a:schemeClr val="bg1"/>
                </a:solidFill>
              </a:endParaRPr>
            </a:p>
          </p:txBody>
        </p:sp>
        <p:sp>
          <p:nvSpPr>
            <p:cNvPr id="37" name="Oval 36"/>
            <p:cNvSpPr/>
            <p:nvPr/>
          </p:nvSpPr>
          <p:spPr>
            <a:xfrm>
              <a:off x="6177151" y="3851412"/>
              <a:ext cx="365760" cy="365760"/>
            </a:xfrm>
            <a:prstGeom prst="ellipse">
              <a:avLst/>
            </a:prstGeom>
            <a:solidFill>
              <a:srgbClr val="595959"/>
            </a:solidFill>
          </p:spPr>
          <p:txBody>
            <a:bodyPr wrap="square" lIns="0" rIns="0" anchor="ctr" anchorCtr="1">
              <a:noAutofit/>
            </a:bodyPr>
            <a:lstStyle/>
            <a:p>
              <a:pPr algn="ctr"/>
              <a:r>
                <a:rPr lang="ar-EG" sz="1400" b="1" dirty="0" smtClean="0">
                  <a:solidFill>
                    <a:schemeClr val="bg1"/>
                  </a:solidFill>
                </a:rPr>
                <a:t>1</a:t>
              </a:r>
              <a:endParaRPr lang="en-US" sz="1400" b="1" dirty="0">
                <a:solidFill>
                  <a:schemeClr val="bg1"/>
                </a:solidFill>
              </a:endParaRPr>
            </a:p>
          </p:txBody>
        </p:sp>
        <p:sp>
          <p:nvSpPr>
            <p:cNvPr id="3" name="Rectangle 2"/>
            <p:cNvSpPr/>
            <p:nvPr/>
          </p:nvSpPr>
          <p:spPr>
            <a:xfrm>
              <a:off x="3823264" y="4768285"/>
              <a:ext cx="2828664" cy="1892826"/>
            </a:xfrm>
            <a:prstGeom prst="rect">
              <a:avLst/>
            </a:prstGeom>
          </p:spPr>
          <p:txBody>
            <a:bodyPr>
              <a:spAutoFit/>
            </a:bodyPr>
            <a:lstStyle/>
            <a:p>
              <a:pPr algn="ctr"/>
              <a:r>
                <a:rPr lang="ar-EG" sz="1300" dirty="0" smtClean="0">
                  <a:solidFill>
                    <a:srgbClr val="595959"/>
                  </a:solidFill>
                  <a:latin typeface="Arabic Typesetting" panose="03020402040406030203" pitchFamily="66" charset="-78"/>
                  <a:cs typeface="Arabic Typesetting" panose="03020402040406030203" pitchFamily="66" charset="-78"/>
                </a:rPr>
                <a:t>كان </a:t>
              </a:r>
              <a:r>
                <a:rPr lang="ar-EG" sz="1300" smtClean="0">
                  <a:solidFill>
                    <a:srgbClr val="595959"/>
                  </a:solidFill>
                  <a:latin typeface="Arabic Typesetting" panose="03020402040406030203" pitchFamily="66" charset="-78"/>
                  <a:cs typeface="Arabic Typesetting" panose="03020402040406030203" pitchFamily="66" charset="-78"/>
                </a:rPr>
                <a:t>ولا يزال </a:t>
              </a:r>
              <a:r>
                <a:rPr lang="ar-EG" sz="1300" dirty="0" smtClean="0">
                  <a:solidFill>
                    <a:srgbClr val="595959"/>
                  </a:solidFill>
                  <a:latin typeface="Arabic Typesetting" panose="03020402040406030203" pitchFamily="66" charset="-78"/>
                  <a:cs typeface="Arabic Typesetting" panose="03020402040406030203" pitchFamily="66" charset="-78"/>
                </a:rPr>
                <a:t>الإختيار الأهم لمستشفى 57357 هو السعي من أجل «طفولة بلا سرطان». وتمثل رسالتنا ببساطة الطريق الذي إخترناه لتحقيق هذه الرؤية. وعلى الرغم من أن البعض قد يرى أن هذه الرؤية قد تكون «متفائلة أكثر من اللازم» أو حتى أحيانا «غير واقعية»، إلا أنه مما لا شك فيه أن هذا الحلم الذي يراه البعض بعيدا كان محركا رئيسيا لمجموعة 57357. كما كانت هذه الرؤية نقطة الإنطلاق للنمو الذي تشهده المجموعة ولا سيما في الوقت الحالي</a:t>
              </a:r>
              <a:r>
                <a:rPr lang="ar-EG" sz="1300" dirty="0">
                  <a:solidFill>
                    <a:srgbClr val="595959"/>
                  </a:solidFill>
                  <a:latin typeface="Arabic Typesetting" panose="03020402040406030203" pitchFamily="66" charset="-78"/>
                  <a:cs typeface="Arabic Typesetting" panose="03020402040406030203" pitchFamily="66" charset="-78"/>
                </a:rPr>
                <a:t>،</a:t>
              </a:r>
              <a:r>
                <a:rPr lang="ar-EG" sz="1300" dirty="0" smtClean="0">
                  <a:solidFill>
                    <a:srgbClr val="595959"/>
                  </a:solidFill>
                  <a:latin typeface="Arabic Typesetting" panose="03020402040406030203" pitchFamily="66" charset="-78"/>
                  <a:cs typeface="Arabic Typesetting" panose="03020402040406030203" pitchFamily="66" charset="-78"/>
                </a:rPr>
                <a:t> حيث نقوم بتوسيع الدور الذي نلعبه بحيث لا يقتصر على تقديم الخدمة الصحية وإنما يمتد ليشمل التوعية والبحث العلمي والتعليم وبناء القدرات والتكنولوجيا.   </a:t>
              </a:r>
              <a:endParaRPr lang="en-US" sz="1300" b="1" dirty="0">
                <a:solidFill>
                  <a:srgbClr val="595959"/>
                </a:solidFill>
                <a:latin typeface="Arabic Typesetting" panose="03020402040406030203" pitchFamily="66" charset="-78"/>
                <a:cs typeface="Arabic Typesetting" panose="03020402040406030203" pitchFamily="66" charset="-78"/>
              </a:endParaRPr>
            </a:p>
          </p:txBody>
        </p:sp>
      </p:grpSp>
      <p:grpSp>
        <p:nvGrpSpPr>
          <p:cNvPr id="4" name="Group 3"/>
          <p:cNvGrpSpPr/>
          <p:nvPr/>
        </p:nvGrpSpPr>
        <p:grpSpPr>
          <a:xfrm>
            <a:off x="3754187" y="3757762"/>
            <a:ext cx="2966817" cy="2949633"/>
            <a:chOff x="-2752433" y="3324687"/>
            <a:chExt cx="2966817" cy="2949633"/>
          </a:xfrm>
        </p:grpSpPr>
        <p:sp>
          <p:nvSpPr>
            <p:cNvPr id="17" name="Round Diagonal Corner Rectangle 16"/>
            <p:cNvSpPr/>
            <p:nvPr/>
          </p:nvSpPr>
          <p:spPr>
            <a:xfrm>
              <a:off x="-2752433" y="3324687"/>
              <a:ext cx="2966817" cy="2949633"/>
            </a:xfrm>
            <a:prstGeom prst="round2Diag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 Diagonal Corner Rectangle 17"/>
            <p:cNvSpPr/>
            <p:nvPr/>
          </p:nvSpPr>
          <p:spPr>
            <a:xfrm>
              <a:off x="-2219875" y="3829665"/>
              <a:ext cx="1901701" cy="1939677"/>
            </a:xfrm>
            <a:prstGeom prst="round2DiagRect">
              <a:avLst/>
            </a:prstGeom>
            <a:solidFill>
              <a:schemeClr val="bg1"/>
            </a:solidFill>
          </p:spPr>
          <p:txBody>
            <a:bodyPr wrap="square" anchor="ctr" anchorCtr="1">
              <a:noAutofit/>
            </a:bodyPr>
            <a:lstStyle/>
            <a:p>
              <a:pPr algn="ctr"/>
              <a:endParaRPr lang="en-US" sz="2000" dirty="0" smtClean="0">
                <a:solidFill>
                  <a:schemeClr val="tx1">
                    <a:lumMod val="65000"/>
                    <a:lumOff val="35000"/>
                  </a:schemeClr>
                </a:solidFill>
                <a:latin typeface="Arabic Typesetting" panose="03020402040406030203" pitchFamily="66" charset="-78"/>
                <a:cs typeface="Arabic Typesetting" panose="03020402040406030203" pitchFamily="66" charset="-78"/>
              </a:endParaRPr>
            </a:p>
            <a:p>
              <a:pPr algn="ctr"/>
              <a:endParaRPr lang="en-US" sz="1400" dirty="0" smtClean="0">
                <a:solidFill>
                  <a:schemeClr val="tx1">
                    <a:lumMod val="65000"/>
                    <a:lumOff val="35000"/>
                  </a:schemeClr>
                </a:solidFill>
                <a:latin typeface="Arabic Typesetting" panose="03020402040406030203" pitchFamily="66" charset="-78"/>
                <a:cs typeface="Arabic Typesetting" panose="03020402040406030203" pitchFamily="66" charset="-78"/>
              </a:endParaRPr>
            </a:p>
            <a:p>
              <a:pPr algn="ctr"/>
              <a:endParaRPr lang="ar-EG" sz="2000" dirty="0" smtClean="0">
                <a:solidFill>
                  <a:schemeClr val="tx1">
                    <a:lumMod val="65000"/>
                    <a:lumOff val="35000"/>
                  </a:schemeClr>
                </a:solidFill>
                <a:latin typeface="Arabic Typesetting" panose="03020402040406030203" pitchFamily="66" charset="-78"/>
                <a:cs typeface="Arabic Typesetting" panose="03020402040406030203" pitchFamily="66" charset="-78"/>
              </a:endParaRPr>
            </a:p>
            <a:p>
              <a:pPr algn="ctr"/>
              <a:r>
                <a:rPr lang="ar-EG" sz="2000" dirty="0" smtClean="0">
                  <a:solidFill>
                    <a:schemeClr val="tx1">
                      <a:lumMod val="65000"/>
                      <a:lumOff val="35000"/>
                    </a:schemeClr>
                  </a:solidFill>
                  <a:latin typeface="Arabic Typesetting" panose="03020402040406030203" pitchFamily="66" charset="-78"/>
                  <a:cs typeface="Arabic Typesetting" panose="03020402040406030203" pitchFamily="66" charset="-78"/>
                </a:rPr>
                <a:t>محاور أساسية تلخص في مجملها</a:t>
              </a:r>
              <a:r>
                <a:rPr lang="ar-EG" sz="2000" dirty="0">
                  <a:solidFill>
                    <a:schemeClr val="tx1">
                      <a:lumMod val="65000"/>
                      <a:lumOff val="35000"/>
                    </a:schemeClr>
                  </a:solidFill>
                  <a:latin typeface="Arabic Typesetting" panose="03020402040406030203" pitchFamily="66" charset="-78"/>
                  <a:cs typeface="Arabic Typesetting" panose="03020402040406030203" pitchFamily="66" charset="-78"/>
                </a:rPr>
                <a:t> </a:t>
              </a:r>
              <a:r>
                <a:rPr lang="ar-EG" sz="2000" dirty="0" smtClean="0">
                  <a:solidFill>
                    <a:schemeClr val="tx1">
                      <a:lumMod val="65000"/>
                      <a:lumOff val="35000"/>
                    </a:schemeClr>
                  </a:solidFill>
                  <a:latin typeface="Arabic Typesetting" panose="03020402040406030203" pitchFamily="66" charset="-78"/>
                  <a:cs typeface="Arabic Typesetting" panose="03020402040406030203" pitchFamily="66" charset="-78"/>
                </a:rPr>
                <a:t>منهجية التفكير في استراتيجية 57357</a:t>
              </a:r>
            </a:p>
          </p:txBody>
        </p:sp>
        <p:sp>
          <p:nvSpPr>
            <p:cNvPr id="19" name="Oval 18"/>
            <p:cNvSpPr/>
            <p:nvPr/>
          </p:nvSpPr>
          <p:spPr>
            <a:xfrm>
              <a:off x="-1593008" y="3968115"/>
              <a:ext cx="647967" cy="647967"/>
            </a:xfrm>
            <a:prstGeom prst="ellipse">
              <a:avLst/>
            </a:prstGeom>
            <a:noFill/>
            <a:ln w="38100">
              <a:solidFill>
                <a:schemeClr val="tx1">
                  <a:lumMod val="65000"/>
                  <a:lumOff val="35000"/>
                </a:schemeClr>
              </a:solidFill>
            </a:ln>
          </p:spPr>
          <p:txBody>
            <a:bodyPr wrap="square" lIns="0" rIns="0" anchor="ctr" anchorCtr="1">
              <a:noAutofit/>
            </a:bodyPr>
            <a:lstStyle/>
            <a:p>
              <a:pPr algn="ctr"/>
              <a:r>
                <a:rPr lang="ar-EG" sz="4400" b="1" dirty="0">
                  <a:ln>
                    <a:solidFill>
                      <a:schemeClr val="tx1">
                        <a:lumMod val="65000"/>
                        <a:lumOff val="35000"/>
                      </a:schemeClr>
                    </a:solidFill>
                  </a:ln>
                  <a:solidFill>
                    <a:schemeClr val="tx1">
                      <a:lumMod val="65000"/>
                      <a:lumOff val="35000"/>
                    </a:schemeClr>
                  </a:solidFill>
                </a:rPr>
                <a:t>5</a:t>
              </a:r>
              <a:endParaRPr lang="en-US" sz="4400" b="1" dirty="0">
                <a:ln>
                  <a:solidFill>
                    <a:schemeClr val="tx1">
                      <a:lumMod val="65000"/>
                      <a:lumOff val="35000"/>
                    </a:schemeClr>
                  </a:solidFill>
                </a:ln>
                <a:solidFill>
                  <a:schemeClr val="tx1">
                    <a:lumMod val="65000"/>
                    <a:lumOff val="35000"/>
                  </a:schemeClr>
                </a:solidFill>
              </a:endParaRPr>
            </a:p>
          </p:txBody>
        </p:sp>
      </p:grpSp>
      <p:sp>
        <p:nvSpPr>
          <p:cNvPr id="22" name="Rectangle 21"/>
          <p:cNvSpPr/>
          <p:nvPr/>
        </p:nvSpPr>
        <p:spPr>
          <a:xfrm>
            <a:off x="533278" y="1623197"/>
            <a:ext cx="3597275" cy="830997"/>
          </a:xfrm>
          <a:prstGeom prst="rect">
            <a:avLst/>
          </a:prstGeom>
        </p:spPr>
        <p:txBody>
          <a:bodyPr>
            <a:spAutoFit/>
          </a:bodyPr>
          <a:lstStyle/>
          <a:p>
            <a:r>
              <a:rPr lang="ar-EG" sz="2000" dirty="0" smtClean="0">
                <a:solidFill>
                  <a:schemeClr val="bg1"/>
                </a:solidFill>
              </a:rPr>
              <a:t>«قبل أن </a:t>
            </a:r>
            <a:r>
              <a:rPr lang="ar-EG" sz="2400" b="1" dirty="0" smtClean="0">
                <a:ln>
                  <a:solidFill>
                    <a:schemeClr val="bg1"/>
                  </a:solidFill>
                </a:ln>
                <a:solidFill>
                  <a:schemeClr val="bg1"/>
                </a:solidFill>
              </a:rPr>
              <a:t>نعرف</a:t>
            </a:r>
            <a:r>
              <a:rPr lang="ar-EG" sz="2400" dirty="0" smtClean="0">
                <a:ln>
                  <a:solidFill>
                    <a:schemeClr val="bg1"/>
                  </a:solidFill>
                </a:ln>
                <a:solidFill>
                  <a:schemeClr val="bg1"/>
                </a:solidFill>
              </a:rPr>
              <a:t> </a:t>
            </a:r>
            <a:r>
              <a:rPr lang="ar-EG" sz="2000" dirty="0">
                <a:solidFill>
                  <a:schemeClr val="bg1"/>
                </a:solidFill>
              </a:rPr>
              <a:t>ما هي </a:t>
            </a:r>
            <a:r>
              <a:rPr lang="ar-EG" sz="2000" dirty="0" smtClean="0">
                <a:solidFill>
                  <a:schemeClr val="bg1"/>
                </a:solidFill>
              </a:rPr>
              <a:t>الإستراتيجية </a:t>
            </a:r>
          </a:p>
          <a:p>
            <a:r>
              <a:rPr lang="ar-EG" sz="2000" dirty="0" smtClean="0">
                <a:solidFill>
                  <a:schemeClr val="bg1"/>
                </a:solidFill>
              </a:rPr>
              <a:t>علينا أن </a:t>
            </a:r>
            <a:r>
              <a:rPr lang="ar-EG" sz="2400" b="1" dirty="0" smtClean="0">
                <a:ln>
                  <a:solidFill>
                    <a:schemeClr val="bg1"/>
                  </a:solidFill>
                </a:ln>
                <a:solidFill>
                  <a:schemeClr val="bg1"/>
                </a:solidFill>
              </a:rPr>
              <a:t>نفكر</a:t>
            </a:r>
            <a:r>
              <a:rPr lang="ar-EG" sz="2400" dirty="0" smtClean="0">
                <a:ln>
                  <a:solidFill>
                    <a:schemeClr val="bg1"/>
                  </a:solidFill>
                </a:ln>
                <a:solidFill>
                  <a:schemeClr val="bg1"/>
                </a:solidFill>
              </a:rPr>
              <a:t> </a:t>
            </a:r>
            <a:r>
              <a:rPr lang="ar-EG" sz="2000" dirty="0" smtClean="0">
                <a:solidFill>
                  <a:schemeClr val="bg1"/>
                </a:solidFill>
              </a:rPr>
              <a:t>بطريقة إستراتيجية»</a:t>
            </a:r>
            <a:endParaRPr lang="en-US" sz="2000" dirty="0">
              <a:solidFill>
                <a:schemeClr val="bg1"/>
              </a:solidFill>
            </a:endParaRPr>
          </a:p>
        </p:txBody>
      </p:sp>
    </p:spTree>
    <p:extLst>
      <p:ext uri="{BB962C8B-B14F-4D97-AF65-F5344CB8AC3E}">
        <p14:creationId xmlns:p14="http://schemas.microsoft.com/office/powerpoint/2010/main" val="671847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2" name="Round Diagonal Corner Rectangle 11"/>
          <p:cNvSpPr/>
          <p:nvPr/>
        </p:nvSpPr>
        <p:spPr>
          <a:xfrm>
            <a:off x="253218" y="195084"/>
            <a:ext cx="6696222" cy="6807354"/>
          </a:xfrm>
          <a:prstGeom prst="round2DiagRect">
            <a:avLst>
              <a:gd name="adj1" fmla="val 7633"/>
              <a:gd name="adj2" fmla="val 0"/>
            </a:avLst>
          </a:prstGeom>
          <a:solidFill>
            <a:schemeClr val="tx1">
              <a:lumMod val="65000"/>
              <a:lumOff val="35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2841278" y="1665401"/>
            <a:ext cx="3597275" cy="707886"/>
          </a:xfrm>
          <a:prstGeom prst="rect">
            <a:avLst/>
          </a:prstGeom>
        </p:spPr>
        <p:txBody>
          <a:bodyPr>
            <a:spAutoFit/>
          </a:bodyPr>
          <a:lstStyle/>
          <a:p>
            <a:pPr algn="r"/>
            <a:r>
              <a:rPr lang="en-US" sz="2000" dirty="0" smtClean="0">
                <a:solidFill>
                  <a:schemeClr val="bg1"/>
                </a:solidFill>
              </a:rPr>
              <a:t>“Before we </a:t>
            </a:r>
            <a:r>
              <a:rPr lang="en-US" sz="2000" b="1" dirty="0" smtClean="0">
                <a:ln>
                  <a:solidFill>
                    <a:schemeClr val="bg1"/>
                  </a:solidFill>
                </a:ln>
                <a:solidFill>
                  <a:schemeClr val="bg1"/>
                </a:solidFill>
              </a:rPr>
              <a:t>KNOW</a:t>
            </a:r>
            <a:r>
              <a:rPr lang="en-US" sz="2000" dirty="0" smtClean="0">
                <a:ln>
                  <a:solidFill>
                    <a:schemeClr val="bg1"/>
                  </a:solidFill>
                </a:ln>
                <a:solidFill>
                  <a:schemeClr val="bg1"/>
                </a:solidFill>
              </a:rPr>
              <a:t> </a:t>
            </a:r>
            <a:r>
              <a:rPr lang="en-US" sz="2000" dirty="0" smtClean="0">
                <a:solidFill>
                  <a:schemeClr val="bg1"/>
                </a:solidFill>
              </a:rPr>
              <a:t>strategy,</a:t>
            </a:r>
          </a:p>
          <a:p>
            <a:pPr algn="r"/>
            <a:r>
              <a:rPr lang="en-US" sz="2000" dirty="0" smtClean="0">
                <a:solidFill>
                  <a:schemeClr val="bg1"/>
                </a:solidFill>
              </a:rPr>
              <a:t>we need to </a:t>
            </a:r>
            <a:r>
              <a:rPr lang="en-US" sz="2000" b="1" dirty="0" smtClean="0">
                <a:ln>
                  <a:solidFill>
                    <a:schemeClr val="bg1"/>
                  </a:solidFill>
                </a:ln>
                <a:solidFill>
                  <a:schemeClr val="bg1"/>
                </a:solidFill>
              </a:rPr>
              <a:t>THINK</a:t>
            </a:r>
            <a:r>
              <a:rPr lang="en-US" sz="2000" dirty="0" smtClean="0">
                <a:ln>
                  <a:solidFill>
                    <a:schemeClr val="bg1"/>
                  </a:solidFill>
                </a:ln>
                <a:solidFill>
                  <a:schemeClr val="bg1"/>
                </a:solidFill>
              </a:rPr>
              <a:t> </a:t>
            </a:r>
            <a:r>
              <a:rPr lang="en-US" sz="2000" dirty="0" smtClean="0">
                <a:solidFill>
                  <a:schemeClr val="bg1"/>
                </a:solidFill>
              </a:rPr>
              <a:t>strategy” </a:t>
            </a:r>
            <a:endParaRPr lang="en-US" sz="2000" dirty="0">
              <a:solidFill>
                <a:schemeClr val="bg1"/>
              </a:solidFill>
            </a:endParaRPr>
          </a:p>
        </p:txBody>
      </p:sp>
      <p:sp>
        <p:nvSpPr>
          <p:cNvPr id="28" name="Round Diagonal Corner Rectangle 27"/>
          <p:cNvSpPr/>
          <p:nvPr/>
        </p:nvSpPr>
        <p:spPr>
          <a:xfrm>
            <a:off x="527818" y="3757763"/>
            <a:ext cx="2966817" cy="2949633"/>
          </a:xfrm>
          <a:prstGeom prst="round2Diag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ound Diagonal Corner Rectangle 28"/>
          <p:cNvSpPr/>
          <p:nvPr/>
        </p:nvSpPr>
        <p:spPr>
          <a:xfrm>
            <a:off x="3737824" y="3757763"/>
            <a:ext cx="2966817" cy="2949633"/>
          </a:xfrm>
          <a:prstGeom prst="round2DiagRect">
            <a:avLst/>
          </a:pr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4292082" y="3880403"/>
            <a:ext cx="2146471" cy="307777"/>
          </a:xfrm>
          <a:prstGeom prst="rect">
            <a:avLst/>
          </a:prstGeom>
        </p:spPr>
        <p:txBody>
          <a:bodyPr lIns="45720" rIns="91440">
            <a:spAutoFit/>
          </a:bodyPr>
          <a:lstStyle/>
          <a:p>
            <a:r>
              <a:rPr lang="en-US" sz="1400" dirty="0" smtClean="0">
                <a:solidFill>
                  <a:schemeClr val="tx1">
                    <a:lumMod val="65000"/>
                    <a:lumOff val="35000"/>
                  </a:schemeClr>
                </a:solidFill>
              </a:rPr>
              <a:t>PERSPECTIVE</a:t>
            </a:r>
            <a:endParaRPr lang="en-US" sz="1400" dirty="0">
              <a:solidFill>
                <a:schemeClr val="tx1">
                  <a:lumMod val="65000"/>
                  <a:lumOff val="35000"/>
                </a:schemeClr>
              </a:solidFill>
            </a:endParaRPr>
          </a:p>
        </p:txBody>
      </p:sp>
      <p:sp>
        <p:nvSpPr>
          <p:cNvPr id="36" name="Rectangle 35"/>
          <p:cNvSpPr/>
          <p:nvPr/>
        </p:nvSpPr>
        <p:spPr>
          <a:xfrm>
            <a:off x="3904783" y="4284966"/>
            <a:ext cx="2632900" cy="443650"/>
          </a:xfrm>
          <a:prstGeom prst="rect">
            <a:avLst/>
          </a:prstGeom>
          <a:solidFill>
            <a:srgbClr val="595959"/>
          </a:solidFill>
        </p:spPr>
        <p:txBody>
          <a:bodyPr wrap="square" lIns="0" rIns="0" anchor="ctr" anchorCtr="1">
            <a:noAutofit/>
          </a:bodyPr>
          <a:lstStyle/>
          <a:p>
            <a:pPr algn="ctr"/>
            <a:r>
              <a:rPr lang="en-US" sz="1200" dirty="0">
                <a:solidFill>
                  <a:schemeClr val="bg1"/>
                </a:solidFill>
              </a:rPr>
              <a:t>STRATEGY DERIVES FROM “</a:t>
            </a:r>
            <a:r>
              <a:rPr lang="en-US" sz="1200" b="1" dirty="0">
                <a:ln>
                  <a:solidFill>
                    <a:schemeClr val="bg1"/>
                  </a:solidFill>
                </a:ln>
                <a:solidFill>
                  <a:schemeClr val="bg1"/>
                </a:solidFill>
              </a:rPr>
              <a:t>VISION</a:t>
            </a:r>
            <a:r>
              <a:rPr lang="en-US" sz="1200" dirty="0">
                <a:solidFill>
                  <a:schemeClr val="bg1"/>
                </a:solidFill>
              </a:rPr>
              <a:t>” </a:t>
            </a:r>
            <a:endParaRPr lang="en-US" sz="1200" dirty="0" smtClean="0">
              <a:solidFill>
                <a:schemeClr val="bg1"/>
              </a:solidFill>
            </a:endParaRPr>
          </a:p>
          <a:p>
            <a:pPr algn="ctr"/>
            <a:r>
              <a:rPr lang="en-US" sz="1200" dirty="0" smtClean="0">
                <a:solidFill>
                  <a:schemeClr val="bg1"/>
                </a:solidFill>
              </a:rPr>
              <a:t>AND </a:t>
            </a:r>
            <a:r>
              <a:rPr lang="en-US" sz="1200" dirty="0">
                <a:solidFill>
                  <a:schemeClr val="bg1"/>
                </a:solidFill>
              </a:rPr>
              <a:t>“</a:t>
            </a:r>
            <a:r>
              <a:rPr lang="en-US" sz="1200" b="1" dirty="0">
                <a:ln>
                  <a:solidFill>
                    <a:schemeClr val="bg1"/>
                  </a:solidFill>
                </a:ln>
                <a:solidFill>
                  <a:schemeClr val="bg1"/>
                </a:solidFill>
              </a:rPr>
              <a:t>MISSION</a:t>
            </a:r>
            <a:r>
              <a:rPr lang="en-US" sz="1200" dirty="0">
                <a:solidFill>
                  <a:schemeClr val="bg1"/>
                </a:solidFill>
              </a:rPr>
              <a:t>” </a:t>
            </a:r>
          </a:p>
        </p:txBody>
      </p:sp>
      <p:sp>
        <p:nvSpPr>
          <p:cNvPr id="37" name="Oval 36"/>
          <p:cNvSpPr/>
          <p:nvPr/>
        </p:nvSpPr>
        <p:spPr>
          <a:xfrm>
            <a:off x="3926322" y="3851412"/>
            <a:ext cx="365760" cy="365760"/>
          </a:xfrm>
          <a:prstGeom prst="ellipse">
            <a:avLst/>
          </a:prstGeom>
          <a:solidFill>
            <a:srgbClr val="595959"/>
          </a:solidFill>
        </p:spPr>
        <p:txBody>
          <a:bodyPr wrap="square" lIns="0" rIns="0" anchor="ctr" anchorCtr="1">
            <a:noAutofit/>
          </a:bodyPr>
          <a:lstStyle/>
          <a:p>
            <a:pPr algn="ctr"/>
            <a:r>
              <a:rPr lang="en-US" sz="1600" b="1" dirty="0" smtClean="0">
                <a:solidFill>
                  <a:schemeClr val="bg1"/>
                </a:solidFill>
              </a:rPr>
              <a:t>1</a:t>
            </a:r>
            <a:r>
              <a:rPr lang="en-US" sz="1600" b="1" baseline="30000" dirty="0" smtClean="0">
                <a:solidFill>
                  <a:schemeClr val="bg1"/>
                </a:solidFill>
              </a:rPr>
              <a:t>st</a:t>
            </a:r>
            <a:endParaRPr lang="en-US" sz="1600" b="1" dirty="0">
              <a:solidFill>
                <a:schemeClr val="bg1"/>
              </a:solidFill>
            </a:endParaRPr>
          </a:p>
        </p:txBody>
      </p:sp>
      <p:sp>
        <p:nvSpPr>
          <p:cNvPr id="3" name="Rectangle 2"/>
          <p:cNvSpPr/>
          <p:nvPr/>
        </p:nvSpPr>
        <p:spPr>
          <a:xfrm>
            <a:off x="3823264" y="4799504"/>
            <a:ext cx="2828664" cy="1785104"/>
          </a:xfrm>
          <a:prstGeom prst="rect">
            <a:avLst/>
          </a:prstGeom>
        </p:spPr>
        <p:txBody>
          <a:bodyPr>
            <a:spAutoFit/>
          </a:bodyPr>
          <a:lstStyle/>
          <a:p>
            <a:pPr algn="ctr"/>
            <a:r>
              <a:rPr lang="en-US" sz="1000" i="1" dirty="0">
                <a:solidFill>
                  <a:srgbClr val="595959"/>
                </a:solidFill>
              </a:rPr>
              <a:t>Our key choice in 57357 </a:t>
            </a:r>
            <a:r>
              <a:rPr lang="en-US" sz="1000" i="1" dirty="0" smtClean="0">
                <a:solidFill>
                  <a:srgbClr val="595959"/>
                </a:solidFill>
              </a:rPr>
              <a:t>has been </a:t>
            </a:r>
            <a:r>
              <a:rPr lang="en-US" sz="1000" i="1" dirty="0">
                <a:solidFill>
                  <a:srgbClr val="595959"/>
                </a:solidFill>
              </a:rPr>
              <a:t>always to work towards “Cancer free childhood”. Our mission is simply the path we chose to get to achieving this “Vision”. Although the vision may </a:t>
            </a:r>
            <a:r>
              <a:rPr lang="en-US" sz="1000" i="1" dirty="0" smtClean="0">
                <a:solidFill>
                  <a:srgbClr val="595959"/>
                </a:solidFill>
              </a:rPr>
              <a:t>be perceived </a:t>
            </a:r>
            <a:r>
              <a:rPr lang="en-US" sz="1000" i="1" dirty="0">
                <a:solidFill>
                  <a:srgbClr val="595959"/>
                </a:solidFill>
              </a:rPr>
              <a:t>as “too ambitious” or even sometimes “unrealistic”, there is no doubt that setting the par too high was a very effective derive for </a:t>
            </a:r>
            <a:r>
              <a:rPr lang="en-US" sz="1000" i="1" dirty="0" smtClean="0">
                <a:solidFill>
                  <a:srgbClr val="595959"/>
                </a:solidFill>
              </a:rPr>
              <a:t>57357 Group. </a:t>
            </a:r>
            <a:r>
              <a:rPr lang="en-US" sz="1000" i="1" dirty="0">
                <a:solidFill>
                  <a:srgbClr val="595959"/>
                </a:solidFill>
              </a:rPr>
              <a:t>This vision has been the key trigger for the growth </a:t>
            </a:r>
            <a:r>
              <a:rPr lang="en-US" sz="1000" i="1" dirty="0" smtClean="0">
                <a:solidFill>
                  <a:srgbClr val="595959"/>
                </a:solidFill>
              </a:rPr>
              <a:t>the Group </a:t>
            </a:r>
            <a:r>
              <a:rPr lang="en-US" sz="1000" i="1" dirty="0">
                <a:solidFill>
                  <a:srgbClr val="595959"/>
                </a:solidFill>
              </a:rPr>
              <a:t>is currently undergoing; expanding our role beyond healthcare provision to public awareness, research, education, capacity building and technology.</a:t>
            </a:r>
            <a:endParaRPr lang="en-US" sz="1000" b="1" i="1" dirty="0">
              <a:solidFill>
                <a:srgbClr val="595959"/>
              </a:solidFill>
            </a:endParaRPr>
          </a:p>
        </p:txBody>
      </p:sp>
      <p:sp>
        <p:nvSpPr>
          <p:cNvPr id="38" name="Round Diagonal Corner Rectangle 37"/>
          <p:cNvSpPr/>
          <p:nvPr/>
        </p:nvSpPr>
        <p:spPr>
          <a:xfrm>
            <a:off x="1060376" y="4262741"/>
            <a:ext cx="1901701" cy="1939677"/>
          </a:xfrm>
          <a:prstGeom prst="round2DiagRect">
            <a:avLst/>
          </a:prstGeom>
          <a:solidFill>
            <a:schemeClr val="bg1"/>
          </a:solidFill>
        </p:spPr>
        <p:txBody>
          <a:bodyPr wrap="square" anchor="ctr" anchorCtr="1">
            <a:noAutofit/>
          </a:bodyPr>
          <a:lstStyle/>
          <a:p>
            <a:pPr algn="ctr"/>
            <a:endParaRPr lang="en-US" sz="1400" i="1" dirty="0" smtClean="0">
              <a:solidFill>
                <a:schemeClr val="tx1">
                  <a:lumMod val="65000"/>
                  <a:lumOff val="35000"/>
                </a:schemeClr>
              </a:solidFill>
            </a:endParaRPr>
          </a:p>
          <a:p>
            <a:pPr algn="ctr"/>
            <a:endParaRPr lang="en-US" sz="1400" i="1" dirty="0" smtClean="0">
              <a:solidFill>
                <a:schemeClr val="tx1">
                  <a:lumMod val="65000"/>
                  <a:lumOff val="35000"/>
                </a:schemeClr>
              </a:solidFill>
            </a:endParaRPr>
          </a:p>
          <a:p>
            <a:pPr algn="ctr"/>
            <a:endParaRPr lang="en-US" sz="1400" i="1" dirty="0">
              <a:solidFill>
                <a:schemeClr val="tx1">
                  <a:lumMod val="65000"/>
                  <a:lumOff val="35000"/>
                </a:schemeClr>
              </a:solidFill>
            </a:endParaRPr>
          </a:p>
          <a:p>
            <a:pPr algn="ctr"/>
            <a:r>
              <a:rPr lang="en-US" sz="1400" i="1" dirty="0" smtClean="0">
                <a:solidFill>
                  <a:schemeClr val="tx1">
                    <a:lumMod val="65000"/>
                    <a:lumOff val="35000"/>
                  </a:schemeClr>
                </a:solidFill>
              </a:rPr>
              <a:t>Key perspectives that together shape the mindset of the 57357 strategy </a:t>
            </a:r>
            <a:endParaRPr lang="en-US" sz="1400" i="1" dirty="0">
              <a:solidFill>
                <a:schemeClr val="tx1">
                  <a:lumMod val="65000"/>
                  <a:lumOff val="35000"/>
                </a:schemeClr>
              </a:solidFill>
            </a:endParaRPr>
          </a:p>
        </p:txBody>
      </p:sp>
      <p:sp>
        <p:nvSpPr>
          <p:cNvPr id="39" name="Oval 38"/>
          <p:cNvSpPr/>
          <p:nvPr/>
        </p:nvSpPr>
        <p:spPr>
          <a:xfrm>
            <a:off x="1687243" y="4401191"/>
            <a:ext cx="647967" cy="647967"/>
          </a:xfrm>
          <a:prstGeom prst="ellipse">
            <a:avLst/>
          </a:prstGeom>
          <a:noFill/>
          <a:ln w="38100">
            <a:solidFill>
              <a:schemeClr val="tx1">
                <a:lumMod val="65000"/>
                <a:lumOff val="35000"/>
              </a:schemeClr>
            </a:solidFill>
          </a:ln>
        </p:spPr>
        <p:txBody>
          <a:bodyPr wrap="square" lIns="0" rIns="0" anchor="ctr" anchorCtr="1">
            <a:noAutofit/>
          </a:bodyPr>
          <a:lstStyle/>
          <a:p>
            <a:pPr algn="ctr"/>
            <a:r>
              <a:rPr lang="en-US" sz="4400" b="1" dirty="0" smtClean="0">
                <a:ln>
                  <a:solidFill>
                    <a:schemeClr val="tx1">
                      <a:lumMod val="65000"/>
                      <a:lumOff val="35000"/>
                    </a:schemeClr>
                  </a:solidFill>
                </a:ln>
                <a:solidFill>
                  <a:schemeClr val="tx1">
                    <a:lumMod val="65000"/>
                    <a:lumOff val="35000"/>
                  </a:schemeClr>
                </a:solidFill>
              </a:rPr>
              <a:t>5</a:t>
            </a:r>
            <a:endParaRPr lang="en-US" sz="4400" b="1" dirty="0">
              <a:ln>
                <a:solidFill>
                  <a:schemeClr val="tx1">
                    <a:lumMod val="65000"/>
                    <a:lumOff val="35000"/>
                  </a:schemeClr>
                </a:solidFill>
              </a:ln>
              <a:solidFill>
                <a:schemeClr val="tx1">
                  <a:lumMod val="65000"/>
                  <a:lumOff val="35000"/>
                </a:schemeClr>
              </a:solidFill>
            </a:endParaRPr>
          </a:p>
        </p:txBody>
      </p:sp>
    </p:spTree>
    <p:extLst>
      <p:ext uri="{BB962C8B-B14F-4D97-AF65-F5344CB8AC3E}">
        <p14:creationId xmlns:p14="http://schemas.microsoft.com/office/powerpoint/2010/main" val="13423812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5" name="Round Diagonal Corner Rectangle 4"/>
          <p:cNvSpPr/>
          <p:nvPr/>
        </p:nvSpPr>
        <p:spPr>
          <a:xfrm>
            <a:off x="253218" y="195084"/>
            <a:ext cx="6696222" cy="6807354"/>
          </a:xfrm>
          <a:prstGeom prst="round2DiagRect">
            <a:avLst>
              <a:gd name="adj1" fmla="val 7633"/>
              <a:gd name="adj2" fmla="val 0"/>
            </a:avLst>
          </a:prstGeom>
          <a:solidFill>
            <a:schemeClr val="tx1">
              <a:lumMod val="65000"/>
              <a:lumOff val="35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4434387" y="2451658"/>
            <a:ext cx="2517163" cy="313265"/>
          </a:xfrm>
          <a:prstGeom prst="rect">
            <a:avLst/>
          </a:prstGeom>
          <a:solidFill>
            <a:schemeClr val="bg1"/>
          </a:solidFill>
          <a:effectLst/>
        </p:spPr>
        <p:txBody>
          <a:bodyPr wrap="square" lIns="0" tIns="0" rIns="0" bIns="0" rtlCol="0" anchor="ctr" anchorCtr="1">
            <a:noAutofit/>
          </a:bodyPr>
          <a:lstStyle/>
          <a:p>
            <a:pPr algn="ctr"/>
            <a:r>
              <a:rPr lang="en-US" sz="1600" b="1" dirty="0" smtClean="0">
                <a:solidFill>
                  <a:schemeClr val="tx1">
                    <a:lumMod val="65000"/>
                    <a:lumOff val="35000"/>
                  </a:schemeClr>
                </a:solidFill>
              </a:rPr>
              <a:t>57357</a:t>
            </a:r>
            <a:r>
              <a:rPr lang="ar-EG" sz="1600" b="1" dirty="0" smtClean="0">
                <a:solidFill>
                  <a:schemeClr val="tx1">
                    <a:lumMod val="65000"/>
                    <a:lumOff val="35000"/>
                  </a:schemeClr>
                </a:solidFill>
              </a:rPr>
              <a:t>مستشفى سرطان الأطفال </a:t>
            </a:r>
            <a:endParaRPr lang="en-US" sz="1200" b="1" dirty="0">
              <a:solidFill>
                <a:schemeClr val="tx1">
                  <a:lumMod val="65000"/>
                  <a:lumOff val="35000"/>
                </a:schemeClr>
              </a:solidFill>
            </a:endParaRPr>
          </a:p>
        </p:txBody>
      </p:sp>
      <p:sp>
        <p:nvSpPr>
          <p:cNvPr id="94" name="Round Diagonal Corner Rectangle 93"/>
          <p:cNvSpPr/>
          <p:nvPr/>
        </p:nvSpPr>
        <p:spPr>
          <a:xfrm>
            <a:off x="591476" y="3677017"/>
            <a:ext cx="1448553" cy="1448554"/>
          </a:xfrm>
          <a:prstGeom prst="round2DiagRect">
            <a:avLst/>
          </a:prstGeom>
          <a:solidFill>
            <a:srgbClr val="F4AA00"/>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95" name="Round Diagonal Corner Rectangle 94"/>
          <p:cNvSpPr/>
          <p:nvPr/>
        </p:nvSpPr>
        <p:spPr>
          <a:xfrm>
            <a:off x="2284328" y="3678139"/>
            <a:ext cx="1448553" cy="1448554"/>
          </a:xfrm>
          <a:prstGeom prst="round2DiagRect">
            <a:avLst/>
          </a:prstGeom>
          <a:solidFill>
            <a:srgbClr val="3C6A30"/>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96" name="Round Diagonal Corner Rectangle 95"/>
          <p:cNvSpPr/>
          <p:nvPr/>
        </p:nvSpPr>
        <p:spPr>
          <a:xfrm>
            <a:off x="2284327" y="5270037"/>
            <a:ext cx="1448553" cy="1448554"/>
          </a:xfrm>
          <a:prstGeom prst="round2DiagRect">
            <a:avLst/>
          </a:prstGeom>
          <a:solidFill>
            <a:srgbClr val="C55A1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97" name="Round Diagonal Corner Rectangle 96"/>
          <p:cNvSpPr/>
          <p:nvPr/>
        </p:nvSpPr>
        <p:spPr>
          <a:xfrm>
            <a:off x="591476" y="5268915"/>
            <a:ext cx="1448553" cy="1448554"/>
          </a:xfrm>
          <a:prstGeom prst="round2DiagRect">
            <a:avLst/>
          </a:prstGeom>
          <a:solidFill>
            <a:srgbClr val="53A3D5"/>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98" name="Round Diagonal Corner Rectangle 97"/>
          <p:cNvSpPr/>
          <p:nvPr/>
        </p:nvSpPr>
        <p:spPr>
          <a:xfrm>
            <a:off x="591476" y="2083436"/>
            <a:ext cx="1448553" cy="1448554"/>
          </a:xfrm>
          <a:prstGeom prst="round2DiagRect">
            <a:avLst/>
          </a:prstGeom>
          <a:solidFill>
            <a:srgbClr val="7030A0"/>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99" name="Round Diagonal Corner Rectangle 98"/>
          <p:cNvSpPr/>
          <p:nvPr/>
        </p:nvSpPr>
        <p:spPr>
          <a:xfrm>
            <a:off x="591476" y="489294"/>
            <a:ext cx="1448553" cy="1448554"/>
          </a:xfrm>
          <a:prstGeom prst="round2DiagRect">
            <a:avLst/>
          </a:prstGeom>
          <a:solidFill>
            <a:srgbClr val="C00000"/>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100" name="Round Diagonal Corner Rectangle 99"/>
          <p:cNvSpPr/>
          <p:nvPr/>
        </p:nvSpPr>
        <p:spPr>
          <a:xfrm>
            <a:off x="2284330" y="2084558"/>
            <a:ext cx="1448553" cy="1448554"/>
          </a:xfrm>
          <a:prstGeom prst="round2DiagRect">
            <a:avLst/>
          </a:prstGeom>
          <a:solidFill>
            <a:schemeClr val="accent1">
              <a:lumMod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101" name="Round Diagonal Corner Rectangle 100"/>
          <p:cNvSpPr/>
          <p:nvPr/>
        </p:nvSpPr>
        <p:spPr>
          <a:xfrm>
            <a:off x="2284330" y="489294"/>
            <a:ext cx="1448553" cy="1448554"/>
          </a:xfrm>
          <a:prstGeom prst="round2DiagRect">
            <a:avLst/>
          </a:prstGeom>
          <a:solidFill>
            <a:srgbClr val="6BA42C"/>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pic>
        <p:nvPicPr>
          <p:cNvPr id="102" name="Picture 101"/>
          <p:cNvPicPr>
            <a:picLocks noChangeAspect="1"/>
          </p:cNvPicPr>
          <p:nvPr/>
        </p:nvPicPr>
        <p:blipFill>
          <a:blip r:embed="rId2">
            <a:biLevel thresh="75000"/>
          </a:blip>
          <a:stretch>
            <a:fillRect/>
          </a:stretch>
        </p:blipFill>
        <p:spPr>
          <a:xfrm>
            <a:off x="871039" y="753668"/>
            <a:ext cx="889425" cy="889425"/>
          </a:xfrm>
          <a:prstGeom prst="rect">
            <a:avLst/>
          </a:prstGeom>
          <a:effectLst>
            <a:outerShdw blurRad="63500" sx="102000" sy="102000" algn="ctr" rotWithShape="0">
              <a:prstClr val="black">
                <a:alpha val="40000"/>
              </a:prstClr>
            </a:outerShdw>
          </a:effectLst>
        </p:spPr>
      </p:pic>
      <p:sp>
        <p:nvSpPr>
          <p:cNvPr id="103" name="Round Diagonal Corner Rectangle 102"/>
          <p:cNvSpPr/>
          <p:nvPr/>
        </p:nvSpPr>
        <p:spPr>
          <a:xfrm>
            <a:off x="717175" y="613873"/>
            <a:ext cx="1197151" cy="1197152"/>
          </a:xfrm>
          <a:prstGeom prst="round2DiagRect">
            <a:avLst/>
          </a:prstGeom>
          <a:noFill/>
          <a:ln w="762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104" name="Round Diagonal Corner Rectangle 103"/>
          <p:cNvSpPr/>
          <p:nvPr/>
        </p:nvSpPr>
        <p:spPr>
          <a:xfrm>
            <a:off x="2410027" y="610750"/>
            <a:ext cx="1197151" cy="1197152"/>
          </a:xfrm>
          <a:prstGeom prst="round2DiagRect">
            <a:avLst/>
          </a:prstGeom>
          <a:noFill/>
          <a:ln w="762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105" name="Round Diagonal Corner Rectangle 104"/>
          <p:cNvSpPr/>
          <p:nvPr/>
        </p:nvSpPr>
        <p:spPr>
          <a:xfrm>
            <a:off x="717174" y="2209137"/>
            <a:ext cx="1197151" cy="1197152"/>
          </a:xfrm>
          <a:prstGeom prst="round2DiagRect">
            <a:avLst/>
          </a:prstGeom>
          <a:noFill/>
          <a:ln w="762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106" name="Round Diagonal Corner Rectangle 105"/>
          <p:cNvSpPr/>
          <p:nvPr/>
        </p:nvSpPr>
        <p:spPr>
          <a:xfrm>
            <a:off x="717173" y="3802718"/>
            <a:ext cx="1197151" cy="1197152"/>
          </a:xfrm>
          <a:prstGeom prst="round2DiagRect">
            <a:avLst/>
          </a:prstGeom>
          <a:noFill/>
          <a:ln w="762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107" name="Round Diagonal Corner Rectangle 106"/>
          <p:cNvSpPr/>
          <p:nvPr/>
        </p:nvSpPr>
        <p:spPr>
          <a:xfrm>
            <a:off x="717172" y="5394616"/>
            <a:ext cx="1197151" cy="1197152"/>
          </a:xfrm>
          <a:prstGeom prst="round2DiagRect">
            <a:avLst/>
          </a:prstGeom>
          <a:noFill/>
          <a:ln w="762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108" name="Round Diagonal Corner Rectangle 107"/>
          <p:cNvSpPr/>
          <p:nvPr/>
        </p:nvSpPr>
        <p:spPr>
          <a:xfrm>
            <a:off x="2410026" y="2210259"/>
            <a:ext cx="1197151" cy="1197152"/>
          </a:xfrm>
          <a:prstGeom prst="round2DiagRect">
            <a:avLst/>
          </a:prstGeom>
          <a:noFill/>
          <a:ln w="762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109" name="Round Diagonal Corner Rectangle 108"/>
          <p:cNvSpPr/>
          <p:nvPr/>
        </p:nvSpPr>
        <p:spPr>
          <a:xfrm>
            <a:off x="2410025" y="3803840"/>
            <a:ext cx="1197151" cy="1197152"/>
          </a:xfrm>
          <a:prstGeom prst="round2DiagRect">
            <a:avLst/>
          </a:prstGeom>
          <a:noFill/>
          <a:ln w="762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110" name="Round Diagonal Corner Rectangle 109"/>
          <p:cNvSpPr/>
          <p:nvPr/>
        </p:nvSpPr>
        <p:spPr>
          <a:xfrm>
            <a:off x="2410025" y="5395738"/>
            <a:ext cx="1197151" cy="1197152"/>
          </a:xfrm>
          <a:prstGeom prst="round2DiagRect">
            <a:avLst/>
          </a:prstGeom>
          <a:noFill/>
          <a:ln w="762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pic>
        <p:nvPicPr>
          <p:cNvPr id="111" name="Picture 110"/>
          <p:cNvPicPr>
            <a:picLocks noChangeAspect="1"/>
          </p:cNvPicPr>
          <p:nvPr/>
        </p:nvPicPr>
        <p:blipFill>
          <a:blip r:embed="rId3">
            <a:biLevel thresh="75000"/>
          </a:blip>
          <a:stretch>
            <a:fillRect/>
          </a:stretch>
        </p:blipFill>
        <p:spPr>
          <a:xfrm>
            <a:off x="2524836" y="769134"/>
            <a:ext cx="889996" cy="889996"/>
          </a:xfrm>
          <a:prstGeom prst="rect">
            <a:avLst/>
          </a:prstGeom>
          <a:effectLst>
            <a:outerShdw blurRad="63500" sx="102000" sy="102000" algn="ctr" rotWithShape="0">
              <a:prstClr val="black">
                <a:alpha val="40000"/>
              </a:prstClr>
            </a:outerShdw>
          </a:effectLst>
        </p:spPr>
      </p:pic>
      <p:pic>
        <p:nvPicPr>
          <p:cNvPr id="120" name="Picture 119"/>
          <p:cNvPicPr>
            <a:picLocks noChangeAspect="1"/>
          </p:cNvPicPr>
          <p:nvPr/>
        </p:nvPicPr>
        <p:blipFill>
          <a:blip r:embed="rId4">
            <a:biLevel thresh="75000"/>
          </a:blip>
          <a:stretch>
            <a:fillRect/>
          </a:stretch>
        </p:blipFill>
        <p:spPr>
          <a:xfrm>
            <a:off x="846067" y="2362791"/>
            <a:ext cx="886273" cy="886273"/>
          </a:xfrm>
          <a:prstGeom prst="rect">
            <a:avLst/>
          </a:prstGeom>
          <a:effectLst>
            <a:outerShdw blurRad="63500" sx="102000" sy="102000" algn="ctr" rotWithShape="0">
              <a:prstClr val="black">
                <a:alpha val="40000"/>
              </a:prstClr>
            </a:outerShdw>
          </a:effectLst>
        </p:spPr>
      </p:pic>
      <p:pic>
        <p:nvPicPr>
          <p:cNvPr id="121" name="Picture 120"/>
          <p:cNvPicPr>
            <a:picLocks noChangeAspect="1"/>
          </p:cNvPicPr>
          <p:nvPr/>
        </p:nvPicPr>
        <p:blipFill>
          <a:blip r:embed="rId5">
            <a:biLevel thresh="75000"/>
          </a:blip>
          <a:stretch>
            <a:fillRect/>
          </a:stretch>
        </p:blipFill>
        <p:spPr>
          <a:xfrm>
            <a:off x="2491763" y="2295990"/>
            <a:ext cx="1024008" cy="1024008"/>
          </a:xfrm>
          <a:prstGeom prst="rect">
            <a:avLst/>
          </a:prstGeom>
          <a:ln w="28575">
            <a:noFill/>
          </a:ln>
          <a:effectLst>
            <a:outerShdw blurRad="63500" sx="102000" sy="102000" algn="ctr" rotWithShape="0">
              <a:prstClr val="black">
                <a:alpha val="40000"/>
              </a:prstClr>
            </a:outerShdw>
          </a:effectLst>
        </p:spPr>
      </p:pic>
      <p:pic>
        <p:nvPicPr>
          <p:cNvPr id="122" name="Picture 20" descr="http://cdn.sweettgroup.com/wp-content/uploads/2014/06/environmental-icon-website.png"/>
          <p:cNvPicPr>
            <a:picLocks noChangeAspect="1" noChangeArrowheads="1"/>
          </p:cNvPicPr>
          <p:nvPr/>
        </p:nvPicPr>
        <p:blipFill rotWithShape="1">
          <a:blip r:embed="rId6" cstate="print">
            <a:biLevel thresh="50000"/>
            <a:extLst>
              <a:ext uri="{28A0092B-C50C-407E-A947-70E740481C1C}">
                <a14:useLocalDpi xmlns:a14="http://schemas.microsoft.com/office/drawing/2010/main" val="0"/>
              </a:ext>
            </a:extLst>
          </a:blip>
          <a:srcRect l="14990" t="10056" r="19594" b="33061"/>
          <a:stretch/>
        </p:blipFill>
        <p:spPr bwMode="auto">
          <a:xfrm>
            <a:off x="2581428" y="3962769"/>
            <a:ext cx="768936" cy="906951"/>
          </a:xfrm>
          <a:prstGeom prst="rect">
            <a:avLst/>
          </a:prstGeom>
          <a:noFill/>
          <a:effectLst>
            <a:outerShdw blurRad="63500" sx="102000" sy="102000" algn="ctr"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23" name="Picture 122"/>
          <p:cNvPicPr>
            <a:picLocks noChangeAspect="1"/>
          </p:cNvPicPr>
          <p:nvPr/>
        </p:nvPicPr>
        <p:blipFill>
          <a:blip r:embed="rId7"/>
          <a:stretch>
            <a:fillRect/>
          </a:stretch>
        </p:blipFill>
        <p:spPr>
          <a:xfrm>
            <a:off x="2509905" y="5542898"/>
            <a:ext cx="889425" cy="900543"/>
          </a:xfrm>
          <a:prstGeom prst="rect">
            <a:avLst/>
          </a:prstGeom>
          <a:effectLst>
            <a:outerShdw blurRad="63500" sx="102000" sy="102000" algn="ctr" rotWithShape="0">
              <a:prstClr val="black">
                <a:alpha val="40000"/>
              </a:prstClr>
            </a:outerShdw>
          </a:effectLst>
        </p:spPr>
      </p:pic>
      <p:pic>
        <p:nvPicPr>
          <p:cNvPr id="124" name="Picture 14" descr="http://www.tss-stl.org/SiteAssets/become-involved/adv_mktg_icon_1.png"/>
          <p:cNvPicPr>
            <a:picLocks noChangeAspect="1" noChangeArrowheads="1"/>
          </p:cNvPicPr>
          <p:nvPr/>
        </p:nvPicPr>
        <p:blipFill rotWithShape="1">
          <a:blip r:embed="rId8" cstate="print">
            <a:biLevel thresh="50000"/>
            <a:extLst>
              <a:ext uri="{28A0092B-C50C-407E-A947-70E740481C1C}">
                <a14:useLocalDpi xmlns:a14="http://schemas.microsoft.com/office/drawing/2010/main" val="0"/>
              </a:ext>
            </a:extLst>
          </a:blip>
          <a:srcRect l="15962" r="13078" b="6131"/>
          <a:stretch/>
        </p:blipFill>
        <p:spPr bwMode="auto">
          <a:xfrm>
            <a:off x="939428" y="5524866"/>
            <a:ext cx="728962" cy="916753"/>
          </a:xfrm>
          <a:prstGeom prst="round2DiagRect">
            <a:avLst/>
          </a:prstGeom>
          <a:noFill/>
          <a:effectLst>
            <a:outerShdw blurRad="63500" sx="102000" sy="102000" algn="ctr"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25" name="Picture 2" descr="http://www.corero.com/img/layout/icon-mssp.png"/>
          <p:cNvPicPr>
            <a:picLocks noChangeAspect="1" noChangeArrowheads="1"/>
          </p:cNvPicPr>
          <p:nvPr/>
        </p:nvPicPr>
        <p:blipFill>
          <a:blip r:embed="rId9">
            <a:biLevel thresh="25000"/>
            <a:extLst>
              <a:ext uri="{28A0092B-C50C-407E-A947-70E740481C1C}">
                <a14:useLocalDpi xmlns:a14="http://schemas.microsoft.com/office/drawing/2010/main" val="0"/>
              </a:ext>
            </a:extLst>
          </a:blip>
          <a:srcRect/>
          <a:stretch>
            <a:fillRect/>
          </a:stretch>
        </p:blipFill>
        <p:spPr bwMode="auto">
          <a:xfrm>
            <a:off x="822047" y="3903559"/>
            <a:ext cx="989436" cy="995471"/>
          </a:xfrm>
          <a:prstGeom prst="rect">
            <a:avLst/>
          </a:prstGeom>
          <a:noFill/>
          <a:effectLst>
            <a:outerShdw blurRad="63500" sx="102000" sy="102000" algn="ctr"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126" name="Round Diagonal Corner Rectangle 125"/>
          <p:cNvSpPr/>
          <p:nvPr/>
        </p:nvSpPr>
        <p:spPr>
          <a:xfrm>
            <a:off x="591476" y="3666320"/>
            <a:ext cx="1448554" cy="1448554"/>
          </a:xfrm>
          <a:prstGeom prst="round2DiagRect">
            <a:avLst/>
          </a:prstGeom>
          <a:solidFill>
            <a:srgbClr val="F4AA00"/>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127" name="Round Diagonal Corner Rectangle 126"/>
          <p:cNvSpPr/>
          <p:nvPr/>
        </p:nvSpPr>
        <p:spPr>
          <a:xfrm>
            <a:off x="2284328" y="3667442"/>
            <a:ext cx="1448554" cy="1448554"/>
          </a:xfrm>
          <a:prstGeom prst="round2DiagRect">
            <a:avLst/>
          </a:prstGeom>
          <a:solidFill>
            <a:srgbClr val="3C6A30"/>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128" name="Round Diagonal Corner Rectangle 127"/>
          <p:cNvSpPr/>
          <p:nvPr/>
        </p:nvSpPr>
        <p:spPr>
          <a:xfrm>
            <a:off x="2284327" y="5259340"/>
            <a:ext cx="1448554" cy="1448554"/>
          </a:xfrm>
          <a:prstGeom prst="round2DiagRect">
            <a:avLst/>
          </a:prstGeom>
          <a:solidFill>
            <a:srgbClr val="C55A1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129" name="Round Diagonal Corner Rectangle 128"/>
          <p:cNvSpPr/>
          <p:nvPr/>
        </p:nvSpPr>
        <p:spPr>
          <a:xfrm>
            <a:off x="591476" y="5258218"/>
            <a:ext cx="1448554" cy="1448554"/>
          </a:xfrm>
          <a:prstGeom prst="round2DiagRect">
            <a:avLst/>
          </a:prstGeom>
          <a:solidFill>
            <a:srgbClr val="53A3D5"/>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130" name="Round Diagonal Corner Rectangle 129"/>
          <p:cNvSpPr/>
          <p:nvPr/>
        </p:nvSpPr>
        <p:spPr>
          <a:xfrm>
            <a:off x="591476" y="2072739"/>
            <a:ext cx="1448554" cy="1448554"/>
          </a:xfrm>
          <a:prstGeom prst="round2DiagRect">
            <a:avLst/>
          </a:prstGeom>
          <a:solidFill>
            <a:srgbClr val="7030A0"/>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131" name="Round Diagonal Corner Rectangle 130"/>
          <p:cNvSpPr/>
          <p:nvPr/>
        </p:nvSpPr>
        <p:spPr>
          <a:xfrm>
            <a:off x="591476" y="478597"/>
            <a:ext cx="1448554" cy="1448554"/>
          </a:xfrm>
          <a:prstGeom prst="round2DiagRect">
            <a:avLst/>
          </a:prstGeom>
          <a:solidFill>
            <a:srgbClr val="C00000"/>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132" name="Round Diagonal Corner Rectangle 131"/>
          <p:cNvSpPr/>
          <p:nvPr/>
        </p:nvSpPr>
        <p:spPr>
          <a:xfrm>
            <a:off x="2284330" y="2073861"/>
            <a:ext cx="1448554" cy="1448554"/>
          </a:xfrm>
          <a:prstGeom prst="round2DiagRect">
            <a:avLst/>
          </a:prstGeom>
          <a:solidFill>
            <a:schemeClr val="accent1">
              <a:lumMod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133" name="Round Diagonal Corner Rectangle 132"/>
          <p:cNvSpPr/>
          <p:nvPr/>
        </p:nvSpPr>
        <p:spPr>
          <a:xfrm>
            <a:off x="2284330" y="478597"/>
            <a:ext cx="1448554" cy="1448554"/>
          </a:xfrm>
          <a:prstGeom prst="round2DiagRect">
            <a:avLst/>
          </a:prstGeom>
          <a:solidFill>
            <a:srgbClr val="6BA42C"/>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pic>
        <p:nvPicPr>
          <p:cNvPr id="134" name="Picture 133"/>
          <p:cNvPicPr>
            <a:picLocks noChangeAspect="1"/>
          </p:cNvPicPr>
          <p:nvPr/>
        </p:nvPicPr>
        <p:blipFill>
          <a:blip r:embed="rId2">
            <a:biLevel thresh="75000"/>
          </a:blip>
          <a:stretch>
            <a:fillRect/>
          </a:stretch>
        </p:blipFill>
        <p:spPr>
          <a:xfrm>
            <a:off x="871039" y="742972"/>
            <a:ext cx="889426" cy="889424"/>
          </a:xfrm>
          <a:prstGeom prst="rect">
            <a:avLst/>
          </a:prstGeom>
          <a:effectLst>
            <a:outerShdw blurRad="63500" sx="102000" sy="102000" algn="ctr" rotWithShape="0">
              <a:prstClr val="black">
                <a:alpha val="40000"/>
              </a:prstClr>
            </a:outerShdw>
          </a:effectLst>
        </p:spPr>
      </p:pic>
      <p:sp>
        <p:nvSpPr>
          <p:cNvPr id="135" name="Round Diagonal Corner Rectangle 134"/>
          <p:cNvSpPr/>
          <p:nvPr/>
        </p:nvSpPr>
        <p:spPr>
          <a:xfrm>
            <a:off x="717175" y="603176"/>
            <a:ext cx="1197152" cy="1197152"/>
          </a:xfrm>
          <a:prstGeom prst="round2DiagRect">
            <a:avLst/>
          </a:prstGeom>
          <a:noFill/>
          <a:ln w="762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136" name="Round Diagonal Corner Rectangle 135"/>
          <p:cNvSpPr/>
          <p:nvPr/>
        </p:nvSpPr>
        <p:spPr>
          <a:xfrm>
            <a:off x="2410027" y="600053"/>
            <a:ext cx="1197152" cy="1197152"/>
          </a:xfrm>
          <a:prstGeom prst="round2DiagRect">
            <a:avLst/>
          </a:prstGeom>
          <a:noFill/>
          <a:ln w="762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137" name="Round Diagonal Corner Rectangle 136"/>
          <p:cNvSpPr/>
          <p:nvPr/>
        </p:nvSpPr>
        <p:spPr>
          <a:xfrm>
            <a:off x="717174" y="2198440"/>
            <a:ext cx="1197152" cy="1197152"/>
          </a:xfrm>
          <a:prstGeom prst="round2DiagRect">
            <a:avLst/>
          </a:prstGeom>
          <a:noFill/>
          <a:ln w="762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138" name="Round Diagonal Corner Rectangle 137"/>
          <p:cNvSpPr/>
          <p:nvPr/>
        </p:nvSpPr>
        <p:spPr>
          <a:xfrm>
            <a:off x="717173" y="3792021"/>
            <a:ext cx="1197152" cy="1197152"/>
          </a:xfrm>
          <a:prstGeom prst="round2DiagRect">
            <a:avLst/>
          </a:prstGeom>
          <a:noFill/>
          <a:ln w="762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139" name="Round Diagonal Corner Rectangle 138"/>
          <p:cNvSpPr/>
          <p:nvPr/>
        </p:nvSpPr>
        <p:spPr>
          <a:xfrm>
            <a:off x="717172" y="5383919"/>
            <a:ext cx="1197152" cy="1197152"/>
          </a:xfrm>
          <a:prstGeom prst="round2DiagRect">
            <a:avLst/>
          </a:prstGeom>
          <a:noFill/>
          <a:ln w="762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140" name="Round Diagonal Corner Rectangle 139"/>
          <p:cNvSpPr/>
          <p:nvPr/>
        </p:nvSpPr>
        <p:spPr>
          <a:xfrm>
            <a:off x="2410026" y="2199562"/>
            <a:ext cx="1197152" cy="1197152"/>
          </a:xfrm>
          <a:prstGeom prst="round2DiagRect">
            <a:avLst/>
          </a:prstGeom>
          <a:noFill/>
          <a:ln w="762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141" name="Round Diagonal Corner Rectangle 140"/>
          <p:cNvSpPr/>
          <p:nvPr/>
        </p:nvSpPr>
        <p:spPr>
          <a:xfrm>
            <a:off x="2410025" y="3793143"/>
            <a:ext cx="1197152" cy="1197152"/>
          </a:xfrm>
          <a:prstGeom prst="round2DiagRect">
            <a:avLst/>
          </a:prstGeom>
          <a:noFill/>
          <a:ln w="762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142" name="Round Diagonal Corner Rectangle 141"/>
          <p:cNvSpPr/>
          <p:nvPr/>
        </p:nvSpPr>
        <p:spPr>
          <a:xfrm>
            <a:off x="2410025" y="5385041"/>
            <a:ext cx="1197152" cy="1197152"/>
          </a:xfrm>
          <a:prstGeom prst="round2DiagRect">
            <a:avLst/>
          </a:prstGeom>
          <a:noFill/>
          <a:ln w="762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pic>
        <p:nvPicPr>
          <p:cNvPr id="143" name="Picture 142"/>
          <p:cNvPicPr>
            <a:picLocks noChangeAspect="1"/>
          </p:cNvPicPr>
          <p:nvPr/>
        </p:nvPicPr>
        <p:blipFill>
          <a:blip r:embed="rId3">
            <a:biLevel thresh="75000"/>
          </a:blip>
          <a:stretch>
            <a:fillRect/>
          </a:stretch>
        </p:blipFill>
        <p:spPr>
          <a:xfrm>
            <a:off x="2563602" y="771608"/>
            <a:ext cx="889996" cy="889996"/>
          </a:xfrm>
          <a:prstGeom prst="rect">
            <a:avLst/>
          </a:prstGeom>
          <a:effectLst>
            <a:outerShdw blurRad="63500" sx="102000" sy="102000" algn="ctr" rotWithShape="0">
              <a:prstClr val="black">
                <a:alpha val="40000"/>
              </a:prstClr>
            </a:outerShdw>
          </a:effectLst>
        </p:spPr>
      </p:pic>
      <p:pic>
        <p:nvPicPr>
          <p:cNvPr id="152" name="Picture 151"/>
          <p:cNvPicPr>
            <a:picLocks noChangeAspect="1"/>
          </p:cNvPicPr>
          <p:nvPr/>
        </p:nvPicPr>
        <p:blipFill>
          <a:blip r:embed="rId4">
            <a:biLevel thresh="75000"/>
          </a:blip>
          <a:stretch>
            <a:fillRect/>
          </a:stretch>
        </p:blipFill>
        <p:spPr>
          <a:xfrm>
            <a:off x="860772" y="2352094"/>
            <a:ext cx="886274" cy="886272"/>
          </a:xfrm>
          <a:prstGeom prst="rect">
            <a:avLst/>
          </a:prstGeom>
          <a:effectLst>
            <a:outerShdw blurRad="63500" sx="102000" sy="102000" algn="ctr" rotWithShape="0">
              <a:prstClr val="black">
                <a:alpha val="40000"/>
              </a:prstClr>
            </a:outerShdw>
          </a:effectLst>
        </p:spPr>
      </p:pic>
      <p:pic>
        <p:nvPicPr>
          <p:cNvPr id="153" name="Picture 152"/>
          <p:cNvPicPr>
            <a:picLocks noChangeAspect="1"/>
          </p:cNvPicPr>
          <p:nvPr/>
        </p:nvPicPr>
        <p:blipFill>
          <a:blip r:embed="rId5">
            <a:biLevel thresh="75000"/>
          </a:blip>
          <a:stretch>
            <a:fillRect/>
          </a:stretch>
        </p:blipFill>
        <p:spPr>
          <a:xfrm>
            <a:off x="2509905" y="2299655"/>
            <a:ext cx="1024008" cy="1024008"/>
          </a:xfrm>
          <a:prstGeom prst="rect">
            <a:avLst/>
          </a:prstGeom>
          <a:ln w="28575">
            <a:noFill/>
          </a:ln>
          <a:effectLst>
            <a:outerShdw blurRad="63500" sx="102000" sy="102000" algn="ctr" rotWithShape="0">
              <a:prstClr val="black">
                <a:alpha val="40000"/>
              </a:prstClr>
            </a:outerShdw>
          </a:effectLst>
        </p:spPr>
      </p:pic>
      <p:pic>
        <p:nvPicPr>
          <p:cNvPr id="154" name="Picture 20" descr="http://cdn.sweettgroup.com/wp-content/uploads/2014/06/environmental-icon-website.png"/>
          <p:cNvPicPr>
            <a:picLocks noChangeAspect="1" noChangeArrowheads="1"/>
          </p:cNvPicPr>
          <p:nvPr/>
        </p:nvPicPr>
        <p:blipFill rotWithShape="1">
          <a:blip r:embed="rId6" cstate="print">
            <a:biLevel thresh="50000"/>
            <a:extLst>
              <a:ext uri="{28A0092B-C50C-407E-A947-70E740481C1C}">
                <a14:useLocalDpi xmlns:a14="http://schemas.microsoft.com/office/drawing/2010/main" val="0"/>
              </a:ext>
            </a:extLst>
          </a:blip>
          <a:srcRect l="14990" t="10056" r="19594" b="33061"/>
          <a:stretch/>
        </p:blipFill>
        <p:spPr bwMode="auto">
          <a:xfrm>
            <a:off x="2581428" y="3952073"/>
            <a:ext cx="768936" cy="906950"/>
          </a:xfrm>
          <a:prstGeom prst="rect">
            <a:avLst/>
          </a:prstGeom>
          <a:noFill/>
          <a:effectLst>
            <a:outerShdw blurRad="63500" sx="102000" sy="102000" algn="ctr"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55" name="Picture 154"/>
          <p:cNvPicPr>
            <a:picLocks noChangeAspect="1"/>
          </p:cNvPicPr>
          <p:nvPr/>
        </p:nvPicPr>
        <p:blipFill>
          <a:blip r:embed="rId7"/>
          <a:stretch>
            <a:fillRect/>
          </a:stretch>
        </p:blipFill>
        <p:spPr>
          <a:xfrm>
            <a:off x="2553292" y="5570071"/>
            <a:ext cx="889426" cy="900542"/>
          </a:xfrm>
          <a:prstGeom prst="rect">
            <a:avLst/>
          </a:prstGeom>
          <a:effectLst>
            <a:outerShdw blurRad="63500" sx="102000" sy="102000" algn="ctr" rotWithShape="0">
              <a:prstClr val="black">
                <a:alpha val="40000"/>
              </a:prstClr>
            </a:outerShdw>
          </a:effectLst>
        </p:spPr>
      </p:pic>
      <p:pic>
        <p:nvPicPr>
          <p:cNvPr id="156" name="Picture 14" descr="http://www.tss-stl.org/SiteAssets/become-involved/adv_mktg_icon_1.png"/>
          <p:cNvPicPr>
            <a:picLocks noChangeAspect="1" noChangeArrowheads="1"/>
          </p:cNvPicPr>
          <p:nvPr/>
        </p:nvPicPr>
        <p:blipFill rotWithShape="1">
          <a:blip r:embed="rId8" cstate="print">
            <a:biLevel thresh="50000"/>
            <a:extLst>
              <a:ext uri="{28A0092B-C50C-407E-A947-70E740481C1C}">
                <a14:useLocalDpi xmlns:a14="http://schemas.microsoft.com/office/drawing/2010/main" val="0"/>
              </a:ext>
            </a:extLst>
          </a:blip>
          <a:srcRect l="15962" r="13078" b="6131"/>
          <a:stretch/>
        </p:blipFill>
        <p:spPr bwMode="auto">
          <a:xfrm>
            <a:off x="939428" y="5514170"/>
            <a:ext cx="728962" cy="916752"/>
          </a:xfrm>
          <a:prstGeom prst="round2DiagRect">
            <a:avLst/>
          </a:prstGeom>
          <a:noFill/>
          <a:effectLst>
            <a:outerShdw blurRad="63500" sx="102000" sy="102000" algn="ctr"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57" name="Picture 2" descr="http://www.corero.com/img/layout/icon-mssp.png"/>
          <p:cNvPicPr>
            <a:picLocks noChangeAspect="1" noChangeArrowheads="1"/>
          </p:cNvPicPr>
          <p:nvPr/>
        </p:nvPicPr>
        <p:blipFill>
          <a:blip r:embed="rId9">
            <a:biLevel thresh="25000"/>
            <a:extLst>
              <a:ext uri="{28A0092B-C50C-407E-A947-70E740481C1C}">
                <a14:useLocalDpi xmlns:a14="http://schemas.microsoft.com/office/drawing/2010/main" val="0"/>
              </a:ext>
            </a:extLst>
          </a:blip>
          <a:srcRect/>
          <a:stretch>
            <a:fillRect/>
          </a:stretch>
        </p:blipFill>
        <p:spPr bwMode="auto">
          <a:xfrm>
            <a:off x="822047" y="3892863"/>
            <a:ext cx="989436" cy="995470"/>
          </a:xfrm>
          <a:prstGeom prst="rect">
            <a:avLst/>
          </a:prstGeom>
          <a:noFill/>
          <a:effectLst>
            <a:outerShdw blurRad="63500" sx="102000" sy="102000" algn="ctr"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3562904" y="1758166"/>
            <a:ext cx="3374578" cy="707886"/>
          </a:xfrm>
          <a:prstGeom prst="rect">
            <a:avLst/>
          </a:prstGeom>
          <a:noFill/>
        </p:spPr>
        <p:txBody>
          <a:bodyPr wrap="square" rtlCol="0">
            <a:spAutoFit/>
          </a:bodyPr>
          <a:lstStyle/>
          <a:p>
            <a:pPr algn="r"/>
            <a:r>
              <a:rPr lang="en-US" sz="4000" b="1" dirty="0" smtClean="0">
                <a:ln>
                  <a:solidFill>
                    <a:schemeClr val="bg1">
                      <a:lumMod val="85000"/>
                    </a:schemeClr>
                  </a:solidFill>
                </a:ln>
                <a:solidFill>
                  <a:schemeClr val="bg1">
                    <a:lumMod val="85000"/>
                  </a:schemeClr>
                </a:solidFill>
              </a:rPr>
              <a:t>2020</a:t>
            </a:r>
            <a:r>
              <a:rPr lang="en-US" sz="4000" b="1" dirty="0" smtClean="0">
                <a:ln>
                  <a:solidFill>
                    <a:schemeClr val="bg1"/>
                  </a:solidFill>
                </a:ln>
                <a:solidFill>
                  <a:schemeClr val="bg1">
                    <a:lumMod val="85000"/>
                  </a:schemeClr>
                </a:solidFill>
              </a:rPr>
              <a:t> </a:t>
            </a:r>
            <a:r>
              <a:rPr lang="ar-EG" sz="3600" b="1" dirty="0" smtClean="0">
                <a:solidFill>
                  <a:schemeClr val="bg1"/>
                </a:solidFill>
                <a:latin typeface="Microsoft Uighur" panose="02000000000000000000" pitchFamily="2" charset="-78"/>
                <a:cs typeface="Microsoft Uighur" panose="02000000000000000000" pitchFamily="2" charset="-78"/>
              </a:rPr>
              <a:t>استراتيجية</a:t>
            </a:r>
            <a:endParaRPr lang="en-US" b="1" dirty="0" smtClean="0">
              <a:solidFill>
                <a:schemeClr val="bg1"/>
              </a:solidFill>
              <a:latin typeface="Microsoft Uighur" panose="02000000000000000000" pitchFamily="2" charset="-78"/>
              <a:cs typeface="Microsoft Uighur" panose="02000000000000000000" pitchFamily="2" charset="-78"/>
            </a:endParaRPr>
          </a:p>
        </p:txBody>
      </p:sp>
      <p:pic>
        <p:nvPicPr>
          <p:cNvPr id="2" name="Picture 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329113" y="527062"/>
            <a:ext cx="2502246" cy="1116180"/>
          </a:xfrm>
          <a:prstGeom prst="rect">
            <a:avLst/>
          </a:prstGeom>
        </p:spPr>
      </p:pic>
    </p:spTree>
    <p:extLst>
      <p:ext uri="{BB962C8B-B14F-4D97-AF65-F5344CB8AC3E}">
        <p14:creationId xmlns:p14="http://schemas.microsoft.com/office/powerpoint/2010/main" val="38241391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7" name="Round Diagonal Corner Rectangle 26"/>
          <p:cNvSpPr/>
          <p:nvPr/>
        </p:nvSpPr>
        <p:spPr>
          <a:xfrm>
            <a:off x="253218" y="195084"/>
            <a:ext cx="6696222" cy="6807354"/>
          </a:xfrm>
          <a:prstGeom prst="round2DiagRect">
            <a:avLst>
              <a:gd name="adj1" fmla="val 7633"/>
              <a:gd name="adj2" fmla="val 0"/>
            </a:avLst>
          </a:prstGeom>
          <a:solidFill>
            <a:schemeClr val="tx1">
              <a:lumMod val="65000"/>
              <a:lumOff val="35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 Diagonal Corner Rectangle 24"/>
          <p:cNvSpPr/>
          <p:nvPr/>
        </p:nvSpPr>
        <p:spPr>
          <a:xfrm>
            <a:off x="527818" y="3757763"/>
            <a:ext cx="2966817" cy="2949633"/>
          </a:xfrm>
          <a:prstGeom prst="round2DiagRect">
            <a:avLst/>
          </a:prstGeom>
          <a:solidFill>
            <a:schemeClr val="bg1">
              <a:lumMod val="8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 Diagonal Corner Rectangle 5"/>
          <p:cNvSpPr/>
          <p:nvPr/>
        </p:nvSpPr>
        <p:spPr>
          <a:xfrm>
            <a:off x="527818" y="514326"/>
            <a:ext cx="2966817" cy="2949633"/>
          </a:xfrm>
          <a:prstGeom prst="round2DiagRect">
            <a:avLst/>
          </a:pr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 Diagonal Corner Rectangle 6"/>
          <p:cNvSpPr/>
          <p:nvPr/>
        </p:nvSpPr>
        <p:spPr>
          <a:xfrm>
            <a:off x="3737824" y="514326"/>
            <a:ext cx="2966817" cy="2949633"/>
          </a:xfrm>
          <a:prstGeom prst="round2DiagRect">
            <a:avLst/>
          </a:prstGeom>
          <a:solidFill>
            <a:schemeClr val="bg1">
              <a:lumMod val="8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104419" y="3870304"/>
            <a:ext cx="2233626" cy="307777"/>
          </a:xfrm>
          <a:prstGeom prst="rect">
            <a:avLst/>
          </a:prstGeom>
        </p:spPr>
        <p:txBody>
          <a:bodyPr>
            <a:spAutoFit/>
          </a:bodyPr>
          <a:lstStyle/>
          <a:p>
            <a:pPr algn="ctr"/>
            <a:r>
              <a:rPr lang="en-US" sz="1400" dirty="0" smtClean="0">
                <a:solidFill>
                  <a:schemeClr val="tx1">
                    <a:lumMod val="65000"/>
                    <a:lumOff val="35000"/>
                  </a:schemeClr>
                </a:solidFill>
              </a:rPr>
              <a:t>1</a:t>
            </a:r>
            <a:r>
              <a:rPr lang="en-US" sz="1400" baseline="30000" dirty="0" smtClean="0">
                <a:solidFill>
                  <a:schemeClr val="tx1">
                    <a:lumMod val="65000"/>
                    <a:lumOff val="35000"/>
                  </a:schemeClr>
                </a:solidFill>
              </a:rPr>
              <a:t>ST</a:t>
            </a:r>
            <a:r>
              <a:rPr lang="en-US" sz="1400" dirty="0" smtClean="0">
                <a:solidFill>
                  <a:schemeClr val="tx1">
                    <a:lumMod val="65000"/>
                    <a:lumOff val="35000"/>
                  </a:schemeClr>
                </a:solidFill>
              </a:rPr>
              <a:t> PERSPECTIVE</a:t>
            </a:r>
            <a:endParaRPr lang="en-US" sz="1400" dirty="0">
              <a:solidFill>
                <a:schemeClr val="tx1">
                  <a:lumMod val="65000"/>
                  <a:lumOff val="35000"/>
                </a:schemeClr>
              </a:solidFill>
            </a:endParaRPr>
          </a:p>
        </p:txBody>
      </p:sp>
      <p:sp>
        <p:nvSpPr>
          <p:cNvPr id="12" name="Round Diagonal Corner Rectangle 11"/>
          <p:cNvSpPr/>
          <p:nvPr/>
        </p:nvSpPr>
        <p:spPr>
          <a:xfrm>
            <a:off x="3737824" y="3757763"/>
            <a:ext cx="2966817" cy="2949633"/>
          </a:xfrm>
          <a:prstGeom prst="round2DiagRect">
            <a:avLst/>
          </a:pr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904783" y="1032926"/>
            <a:ext cx="2632900" cy="443650"/>
          </a:xfrm>
          <a:prstGeom prst="rect">
            <a:avLst/>
          </a:prstGeom>
          <a:solidFill>
            <a:srgbClr val="595959"/>
          </a:solidFill>
        </p:spPr>
        <p:txBody>
          <a:bodyPr wrap="square" lIns="0" rIns="0" anchor="ctr" anchorCtr="1">
            <a:noAutofit/>
          </a:bodyPr>
          <a:lstStyle/>
          <a:p>
            <a:pPr algn="ctr"/>
            <a:r>
              <a:rPr lang="en-US" sz="1200" dirty="0" smtClean="0">
                <a:solidFill>
                  <a:schemeClr val="bg1"/>
                </a:solidFill>
              </a:rPr>
              <a:t>TO “</a:t>
            </a:r>
            <a:r>
              <a:rPr lang="en-US" sz="1200" b="1" dirty="0" smtClean="0">
                <a:ln>
                  <a:solidFill>
                    <a:schemeClr val="bg1"/>
                  </a:solidFill>
                </a:ln>
                <a:solidFill>
                  <a:schemeClr val="bg1"/>
                </a:solidFill>
              </a:rPr>
              <a:t>STAY </a:t>
            </a:r>
            <a:r>
              <a:rPr lang="en-US" sz="1200" b="1" dirty="0">
                <a:ln>
                  <a:solidFill>
                    <a:schemeClr val="bg1"/>
                  </a:solidFill>
                </a:ln>
                <a:solidFill>
                  <a:schemeClr val="bg1"/>
                </a:solidFill>
              </a:rPr>
              <a:t>AT THE </a:t>
            </a:r>
            <a:r>
              <a:rPr lang="en-US" sz="1200" b="1" dirty="0" smtClean="0">
                <a:ln>
                  <a:solidFill>
                    <a:schemeClr val="bg1"/>
                  </a:solidFill>
                </a:ln>
                <a:solidFill>
                  <a:schemeClr val="bg1"/>
                </a:solidFill>
              </a:rPr>
              <a:t>TOP</a:t>
            </a:r>
            <a:r>
              <a:rPr lang="en-US" sz="1200" dirty="0" smtClean="0">
                <a:solidFill>
                  <a:schemeClr val="bg1"/>
                </a:solidFill>
              </a:rPr>
              <a:t>” IS WAY MUCH HARDER THA</a:t>
            </a:r>
            <a:r>
              <a:rPr lang="en-US" sz="1200" dirty="0">
                <a:solidFill>
                  <a:schemeClr val="bg1"/>
                </a:solidFill>
              </a:rPr>
              <a:t>N</a:t>
            </a:r>
            <a:r>
              <a:rPr lang="en-US" sz="1200" dirty="0" smtClean="0">
                <a:solidFill>
                  <a:schemeClr val="bg1"/>
                </a:solidFill>
              </a:rPr>
              <a:t> TO “</a:t>
            </a:r>
            <a:r>
              <a:rPr lang="en-US" sz="1200" b="1" dirty="0" smtClean="0">
                <a:ln>
                  <a:solidFill>
                    <a:schemeClr val="bg1"/>
                  </a:solidFill>
                </a:ln>
                <a:solidFill>
                  <a:schemeClr val="bg1"/>
                </a:solidFill>
              </a:rPr>
              <a:t>GET </a:t>
            </a:r>
            <a:r>
              <a:rPr lang="en-US" sz="1200" b="1" dirty="0">
                <a:ln>
                  <a:solidFill>
                    <a:schemeClr val="bg1"/>
                  </a:solidFill>
                </a:ln>
                <a:solidFill>
                  <a:schemeClr val="bg1"/>
                </a:solidFill>
              </a:rPr>
              <a:t>TO THE </a:t>
            </a:r>
            <a:r>
              <a:rPr lang="en-US" sz="1200" b="1" dirty="0" smtClean="0">
                <a:ln>
                  <a:solidFill>
                    <a:schemeClr val="bg1"/>
                  </a:solidFill>
                </a:ln>
                <a:solidFill>
                  <a:schemeClr val="bg1"/>
                </a:solidFill>
              </a:rPr>
              <a:t>TOP</a:t>
            </a:r>
            <a:r>
              <a:rPr lang="en-US" sz="1200" dirty="0" smtClean="0">
                <a:solidFill>
                  <a:schemeClr val="bg1"/>
                </a:solidFill>
              </a:rPr>
              <a:t>”</a:t>
            </a:r>
            <a:endParaRPr lang="en-US" sz="1200" dirty="0">
              <a:solidFill>
                <a:schemeClr val="bg1"/>
              </a:solidFill>
            </a:endParaRPr>
          </a:p>
        </p:txBody>
      </p:sp>
      <p:sp>
        <p:nvSpPr>
          <p:cNvPr id="15" name="Rectangle 14"/>
          <p:cNvSpPr/>
          <p:nvPr/>
        </p:nvSpPr>
        <p:spPr>
          <a:xfrm>
            <a:off x="694776" y="1032926"/>
            <a:ext cx="2632900" cy="443650"/>
          </a:xfrm>
          <a:prstGeom prst="rect">
            <a:avLst/>
          </a:prstGeom>
          <a:solidFill>
            <a:srgbClr val="595959"/>
          </a:solidFill>
        </p:spPr>
        <p:txBody>
          <a:bodyPr wrap="square" lIns="0" rIns="0" anchor="ctr" anchorCtr="1">
            <a:noAutofit/>
          </a:bodyPr>
          <a:lstStyle/>
          <a:p>
            <a:pPr algn="ctr"/>
            <a:r>
              <a:rPr lang="en-US" sz="1200" dirty="0">
                <a:solidFill>
                  <a:schemeClr val="bg1"/>
                </a:solidFill>
              </a:rPr>
              <a:t>STRATEGY IS A “</a:t>
            </a:r>
            <a:r>
              <a:rPr lang="en-US" sz="1200" b="1" dirty="0">
                <a:ln>
                  <a:solidFill>
                    <a:schemeClr val="bg1"/>
                  </a:solidFill>
                </a:ln>
                <a:solidFill>
                  <a:schemeClr val="bg1"/>
                </a:solidFill>
              </a:rPr>
              <a:t>MUST</a:t>
            </a:r>
            <a:r>
              <a:rPr lang="en-US" sz="1200" dirty="0">
                <a:solidFill>
                  <a:schemeClr val="bg1"/>
                </a:solidFill>
              </a:rPr>
              <a:t>” </a:t>
            </a:r>
          </a:p>
        </p:txBody>
      </p:sp>
      <p:sp>
        <p:nvSpPr>
          <p:cNvPr id="16" name="Rectangle 15"/>
          <p:cNvSpPr/>
          <p:nvPr/>
        </p:nvSpPr>
        <p:spPr>
          <a:xfrm>
            <a:off x="3904783" y="4284966"/>
            <a:ext cx="2632900" cy="443650"/>
          </a:xfrm>
          <a:prstGeom prst="rect">
            <a:avLst/>
          </a:prstGeom>
          <a:solidFill>
            <a:srgbClr val="595959"/>
          </a:solidFill>
        </p:spPr>
        <p:txBody>
          <a:bodyPr wrap="square" lIns="0" rIns="0" anchor="ctr" anchorCtr="1">
            <a:noAutofit/>
          </a:bodyPr>
          <a:lstStyle/>
          <a:p>
            <a:pPr algn="ctr"/>
            <a:r>
              <a:rPr lang="en-US" sz="1200" dirty="0">
                <a:solidFill>
                  <a:schemeClr val="bg1"/>
                </a:solidFill>
              </a:rPr>
              <a:t>“</a:t>
            </a:r>
            <a:r>
              <a:rPr lang="en-US" sz="1200" b="1" dirty="0">
                <a:ln>
                  <a:solidFill>
                    <a:schemeClr val="bg1"/>
                  </a:solidFill>
                </a:ln>
                <a:solidFill>
                  <a:schemeClr val="bg1"/>
                </a:solidFill>
              </a:rPr>
              <a:t>EVERYONE</a:t>
            </a:r>
            <a:r>
              <a:rPr lang="en-US" sz="1200" dirty="0">
                <a:solidFill>
                  <a:schemeClr val="bg1"/>
                </a:solidFill>
              </a:rPr>
              <a:t>” CONTRIBUTES TO </a:t>
            </a:r>
            <a:endParaRPr lang="en-US" sz="1200" dirty="0" smtClean="0">
              <a:solidFill>
                <a:schemeClr val="bg1"/>
              </a:solidFill>
            </a:endParaRPr>
          </a:p>
          <a:p>
            <a:pPr algn="ctr"/>
            <a:r>
              <a:rPr lang="en-US" sz="1200" dirty="0" smtClean="0">
                <a:solidFill>
                  <a:schemeClr val="bg1"/>
                </a:solidFill>
              </a:rPr>
              <a:t>STRATEGY</a:t>
            </a:r>
            <a:endParaRPr lang="en-US" sz="1200" dirty="0">
              <a:solidFill>
                <a:schemeClr val="bg1"/>
              </a:solidFill>
            </a:endParaRPr>
          </a:p>
        </p:txBody>
      </p:sp>
      <p:sp>
        <p:nvSpPr>
          <p:cNvPr id="17" name="Rectangle 16"/>
          <p:cNvSpPr/>
          <p:nvPr/>
        </p:nvSpPr>
        <p:spPr>
          <a:xfrm>
            <a:off x="694776" y="4284966"/>
            <a:ext cx="2632900" cy="443650"/>
          </a:xfrm>
          <a:prstGeom prst="rect">
            <a:avLst/>
          </a:prstGeom>
          <a:solidFill>
            <a:srgbClr val="595959"/>
          </a:solidFill>
        </p:spPr>
        <p:txBody>
          <a:bodyPr wrap="square" lIns="0" rIns="0" anchor="ctr" anchorCtr="1">
            <a:noAutofit/>
          </a:bodyPr>
          <a:lstStyle/>
          <a:p>
            <a:pPr algn="ctr"/>
            <a:r>
              <a:rPr lang="en-US" sz="1200" dirty="0">
                <a:solidFill>
                  <a:schemeClr val="bg1"/>
                </a:solidFill>
              </a:rPr>
              <a:t>STRATEGY IS A “</a:t>
            </a:r>
            <a:r>
              <a:rPr lang="en-US" sz="1200" b="1" dirty="0">
                <a:ln>
                  <a:solidFill>
                    <a:schemeClr val="bg1"/>
                  </a:solidFill>
                </a:ln>
                <a:solidFill>
                  <a:schemeClr val="bg1"/>
                </a:solidFill>
              </a:rPr>
              <a:t>FIRST</a:t>
            </a:r>
            <a:r>
              <a:rPr lang="en-US" sz="1200" dirty="0">
                <a:ln>
                  <a:solidFill>
                    <a:schemeClr val="bg1"/>
                  </a:solidFill>
                </a:ln>
                <a:solidFill>
                  <a:schemeClr val="bg1"/>
                </a:solidFill>
              </a:rPr>
              <a:t> </a:t>
            </a:r>
            <a:r>
              <a:rPr lang="en-US" sz="1200" b="1" dirty="0">
                <a:ln>
                  <a:solidFill>
                    <a:schemeClr val="bg1"/>
                  </a:solidFill>
                </a:ln>
                <a:solidFill>
                  <a:schemeClr val="bg1"/>
                </a:solidFill>
              </a:rPr>
              <a:t>PRIORITY</a:t>
            </a:r>
            <a:r>
              <a:rPr lang="en-US" sz="1200" dirty="0">
                <a:solidFill>
                  <a:schemeClr val="bg1"/>
                </a:solidFill>
              </a:rPr>
              <a:t>” </a:t>
            </a:r>
          </a:p>
        </p:txBody>
      </p:sp>
      <p:sp>
        <p:nvSpPr>
          <p:cNvPr id="18" name="Rectangle 17"/>
          <p:cNvSpPr/>
          <p:nvPr/>
        </p:nvSpPr>
        <p:spPr>
          <a:xfrm>
            <a:off x="4292082" y="3880403"/>
            <a:ext cx="2146471" cy="307777"/>
          </a:xfrm>
          <a:prstGeom prst="rect">
            <a:avLst/>
          </a:prstGeom>
        </p:spPr>
        <p:txBody>
          <a:bodyPr lIns="45720" rIns="91440">
            <a:spAutoFit/>
          </a:bodyPr>
          <a:lstStyle/>
          <a:p>
            <a:r>
              <a:rPr lang="en-US" sz="1400" dirty="0" smtClean="0">
                <a:solidFill>
                  <a:schemeClr val="tx1">
                    <a:lumMod val="65000"/>
                    <a:lumOff val="35000"/>
                  </a:schemeClr>
                </a:solidFill>
              </a:rPr>
              <a:t>PERSPECTIVE</a:t>
            </a:r>
            <a:endParaRPr lang="en-US" sz="1400" dirty="0">
              <a:solidFill>
                <a:schemeClr val="tx1">
                  <a:lumMod val="65000"/>
                  <a:lumOff val="35000"/>
                </a:schemeClr>
              </a:solidFill>
            </a:endParaRPr>
          </a:p>
        </p:txBody>
      </p:sp>
      <p:sp>
        <p:nvSpPr>
          <p:cNvPr id="19" name="Oval 18"/>
          <p:cNvSpPr/>
          <p:nvPr/>
        </p:nvSpPr>
        <p:spPr>
          <a:xfrm>
            <a:off x="3926322" y="3851412"/>
            <a:ext cx="365760" cy="365760"/>
          </a:xfrm>
          <a:prstGeom prst="ellipse">
            <a:avLst/>
          </a:prstGeom>
          <a:solidFill>
            <a:srgbClr val="595959"/>
          </a:solidFill>
        </p:spPr>
        <p:txBody>
          <a:bodyPr wrap="square" lIns="0" rIns="0" anchor="ctr" anchorCtr="1">
            <a:noAutofit/>
          </a:bodyPr>
          <a:lstStyle/>
          <a:p>
            <a:pPr algn="ctr"/>
            <a:r>
              <a:rPr lang="en-US" sz="1600" b="1" dirty="0" smtClean="0">
                <a:solidFill>
                  <a:schemeClr val="bg1"/>
                </a:solidFill>
              </a:rPr>
              <a:t>5</a:t>
            </a:r>
            <a:r>
              <a:rPr lang="en-US" sz="1600" b="1" baseline="30000" dirty="0" smtClean="0">
                <a:solidFill>
                  <a:schemeClr val="bg1"/>
                </a:solidFill>
              </a:rPr>
              <a:t>th</a:t>
            </a:r>
            <a:r>
              <a:rPr lang="en-US" sz="1600" b="1" dirty="0" smtClean="0">
                <a:solidFill>
                  <a:schemeClr val="bg1"/>
                </a:solidFill>
              </a:rPr>
              <a:t> </a:t>
            </a:r>
            <a:endParaRPr lang="en-US" sz="1600" b="1" dirty="0">
              <a:solidFill>
                <a:schemeClr val="bg1"/>
              </a:solidFill>
            </a:endParaRPr>
          </a:p>
        </p:txBody>
      </p:sp>
      <p:sp>
        <p:nvSpPr>
          <p:cNvPr id="20" name="Rectangle 19"/>
          <p:cNvSpPr/>
          <p:nvPr/>
        </p:nvSpPr>
        <p:spPr>
          <a:xfrm>
            <a:off x="4292082" y="634837"/>
            <a:ext cx="2146471" cy="307777"/>
          </a:xfrm>
          <a:prstGeom prst="rect">
            <a:avLst/>
          </a:prstGeom>
        </p:spPr>
        <p:txBody>
          <a:bodyPr lIns="45720" rIns="91440">
            <a:spAutoFit/>
          </a:bodyPr>
          <a:lstStyle/>
          <a:p>
            <a:r>
              <a:rPr lang="en-US" sz="1400" dirty="0" smtClean="0">
                <a:solidFill>
                  <a:schemeClr val="tx1">
                    <a:lumMod val="65000"/>
                    <a:lumOff val="35000"/>
                  </a:schemeClr>
                </a:solidFill>
              </a:rPr>
              <a:t>PERSPECTIVE</a:t>
            </a:r>
            <a:endParaRPr lang="en-US" sz="1400" dirty="0">
              <a:solidFill>
                <a:schemeClr val="tx1">
                  <a:lumMod val="65000"/>
                  <a:lumOff val="35000"/>
                </a:schemeClr>
              </a:solidFill>
            </a:endParaRPr>
          </a:p>
        </p:txBody>
      </p:sp>
      <p:sp>
        <p:nvSpPr>
          <p:cNvPr id="21" name="Oval 20"/>
          <p:cNvSpPr/>
          <p:nvPr/>
        </p:nvSpPr>
        <p:spPr>
          <a:xfrm>
            <a:off x="3926322" y="605846"/>
            <a:ext cx="365760" cy="365760"/>
          </a:xfrm>
          <a:prstGeom prst="ellipse">
            <a:avLst/>
          </a:prstGeom>
          <a:solidFill>
            <a:srgbClr val="595959"/>
          </a:solidFill>
        </p:spPr>
        <p:txBody>
          <a:bodyPr wrap="square" lIns="0" rIns="0" anchor="ctr" anchorCtr="1">
            <a:noAutofit/>
          </a:bodyPr>
          <a:lstStyle/>
          <a:p>
            <a:pPr algn="ctr"/>
            <a:r>
              <a:rPr lang="en-US" sz="1600" dirty="0" smtClean="0">
                <a:solidFill>
                  <a:schemeClr val="bg1"/>
                </a:solidFill>
              </a:rPr>
              <a:t>3</a:t>
            </a:r>
            <a:r>
              <a:rPr lang="en-US" sz="1600" baseline="30000" dirty="0" smtClean="0">
                <a:solidFill>
                  <a:schemeClr val="bg1"/>
                </a:solidFill>
              </a:rPr>
              <a:t>rd</a:t>
            </a:r>
            <a:r>
              <a:rPr lang="en-US" sz="1600" dirty="0" smtClean="0">
                <a:solidFill>
                  <a:schemeClr val="bg1"/>
                </a:solidFill>
              </a:rPr>
              <a:t> </a:t>
            </a:r>
            <a:endParaRPr lang="en-US" sz="1600" dirty="0">
              <a:solidFill>
                <a:schemeClr val="bg1"/>
              </a:solidFill>
            </a:endParaRPr>
          </a:p>
        </p:txBody>
      </p:sp>
      <p:sp>
        <p:nvSpPr>
          <p:cNvPr id="22" name="Rectangle 21"/>
          <p:cNvSpPr/>
          <p:nvPr/>
        </p:nvSpPr>
        <p:spPr>
          <a:xfrm>
            <a:off x="1055518" y="634837"/>
            <a:ext cx="2146471" cy="307777"/>
          </a:xfrm>
          <a:prstGeom prst="rect">
            <a:avLst/>
          </a:prstGeom>
        </p:spPr>
        <p:txBody>
          <a:bodyPr lIns="45720" rIns="91440">
            <a:spAutoFit/>
          </a:bodyPr>
          <a:lstStyle/>
          <a:p>
            <a:r>
              <a:rPr lang="en-US" sz="1400" dirty="0" smtClean="0">
                <a:solidFill>
                  <a:schemeClr val="tx1">
                    <a:lumMod val="65000"/>
                    <a:lumOff val="35000"/>
                  </a:schemeClr>
                </a:solidFill>
              </a:rPr>
              <a:t>PERSPECTIVE</a:t>
            </a:r>
            <a:endParaRPr lang="en-US" sz="1400" dirty="0">
              <a:solidFill>
                <a:schemeClr val="tx1">
                  <a:lumMod val="65000"/>
                  <a:lumOff val="35000"/>
                </a:schemeClr>
              </a:solidFill>
            </a:endParaRPr>
          </a:p>
        </p:txBody>
      </p:sp>
      <p:sp>
        <p:nvSpPr>
          <p:cNvPr id="23" name="Oval 22"/>
          <p:cNvSpPr/>
          <p:nvPr/>
        </p:nvSpPr>
        <p:spPr>
          <a:xfrm>
            <a:off x="689758" y="605846"/>
            <a:ext cx="365760" cy="365760"/>
          </a:xfrm>
          <a:prstGeom prst="ellipse">
            <a:avLst/>
          </a:prstGeom>
          <a:solidFill>
            <a:srgbClr val="595959"/>
          </a:solidFill>
        </p:spPr>
        <p:txBody>
          <a:bodyPr wrap="square" lIns="0" rIns="0" anchor="ctr" anchorCtr="1">
            <a:noAutofit/>
          </a:bodyPr>
          <a:lstStyle/>
          <a:p>
            <a:pPr algn="ctr"/>
            <a:r>
              <a:rPr lang="en-US" sz="1600" dirty="0" smtClean="0">
                <a:solidFill>
                  <a:schemeClr val="bg1"/>
                </a:solidFill>
              </a:rPr>
              <a:t>2</a:t>
            </a:r>
            <a:r>
              <a:rPr lang="en-US" sz="1600" baseline="30000" dirty="0" smtClean="0">
                <a:solidFill>
                  <a:schemeClr val="bg1"/>
                </a:solidFill>
              </a:rPr>
              <a:t>nd</a:t>
            </a:r>
            <a:r>
              <a:rPr lang="en-US" sz="1600" dirty="0" smtClean="0">
                <a:solidFill>
                  <a:schemeClr val="bg1"/>
                </a:solidFill>
              </a:rPr>
              <a:t> </a:t>
            </a:r>
            <a:endParaRPr lang="en-US" sz="1600" dirty="0">
              <a:solidFill>
                <a:schemeClr val="bg1"/>
              </a:solidFill>
            </a:endParaRPr>
          </a:p>
        </p:txBody>
      </p:sp>
      <p:sp>
        <p:nvSpPr>
          <p:cNvPr id="24" name="Rectangle 23"/>
          <p:cNvSpPr/>
          <p:nvPr/>
        </p:nvSpPr>
        <p:spPr>
          <a:xfrm>
            <a:off x="1055518" y="3880403"/>
            <a:ext cx="2146471" cy="307777"/>
          </a:xfrm>
          <a:prstGeom prst="rect">
            <a:avLst/>
          </a:prstGeom>
        </p:spPr>
        <p:txBody>
          <a:bodyPr lIns="45720" rIns="91440">
            <a:spAutoFit/>
          </a:bodyPr>
          <a:lstStyle/>
          <a:p>
            <a:r>
              <a:rPr lang="en-US" sz="1400" dirty="0" smtClean="0">
                <a:solidFill>
                  <a:schemeClr val="tx1">
                    <a:lumMod val="65000"/>
                    <a:lumOff val="35000"/>
                  </a:schemeClr>
                </a:solidFill>
              </a:rPr>
              <a:t>PERSPECTIVE</a:t>
            </a:r>
            <a:endParaRPr lang="en-US" sz="1400" dirty="0">
              <a:solidFill>
                <a:schemeClr val="tx1">
                  <a:lumMod val="65000"/>
                  <a:lumOff val="35000"/>
                </a:schemeClr>
              </a:solidFill>
            </a:endParaRPr>
          </a:p>
        </p:txBody>
      </p:sp>
      <p:sp>
        <p:nvSpPr>
          <p:cNvPr id="26" name="Oval 25"/>
          <p:cNvSpPr/>
          <p:nvPr/>
        </p:nvSpPr>
        <p:spPr>
          <a:xfrm>
            <a:off x="689758" y="3851412"/>
            <a:ext cx="365760" cy="365760"/>
          </a:xfrm>
          <a:prstGeom prst="ellipse">
            <a:avLst/>
          </a:prstGeom>
          <a:solidFill>
            <a:srgbClr val="595959"/>
          </a:solidFill>
        </p:spPr>
        <p:txBody>
          <a:bodyPr wrap="square" lIns="0" rIns="0" anchor="ctr" anchorCtr="1">
            <a:noAutofit/>
          </a:bodyPr>
          <a:lstStyle/>
          <a:p>
            <a:pPr algn="ctr"/>
            <a:r>
              <a:rPr lang="en-US" sz="1600" dirty="0" smtClean="0">
                <a:solidFill>
                  <a:schemeClr val="bg1"/>
                </a:solidFill>
              </a:rPr>
              <a:t>4</a:t>
            </a:r>
            <a:r>
              <a:rPr lang="en-US" sz="1600" baseline="30000" dirty="0" smtClean="0">
                <a:solidFill>
                  <a:schemeClr val="bg1"/>
                </a:solidFill>
              </a:rPr>
              <a:t>th</a:t>
            </a:r>
            <a:r>
              <a:rPr lang="en-US" sz="1600" dirty="0" smtClean="0">
                <a:solidFill>
                  <a:schemeClr val="bg1"/>
                </a:solidFill>
              </a:rPr>
              <a:t> </a:t>
            </a:r>
            <a:endParaRPr lang="en-US" sz="1600" dirty="0">
              <a:solidFill>
                <a:schemeClr val="bg1"/>
              </a:solidFill>
            </a:endParaRPr>
          </a:p>
        </p:txBody>
      </p:sp>
      <p:sp>
        <p:nvSpPr>
          <p:cNvPr id="28" name="Rectangle 27"/>
          <p:cNvSpPr/>
          <p:nvPr/>
        </p:nvSpPr>
        <p:spPr>
          <a:xfrm>
            <a:off x="3823264" y="4799504"/>
            <a:ext cx="2828664" cy="1846659"/>
          </a:xfrm>
          <a:prstGeom prst="rect">
            <a:avLst/>
          </a:prstGeom>
        </p:spPr>
        <p:txBody>
          <a:bodyPr>
            <a:spAutoFit/>
          </a:bodyPr>
          <a:lstStyle/>
          <a:p>
            <a:pPr algn="ctr"/>
            <a:r>
              <a:rPr lang="en-US" sz="950" i="1" dirty="0">
                <a:solidFill>
                  <a:srgbClr val="595959"/>
                </a:solidFill>
              </a:rPr>
              <a:t>“Even the best strategy, can be badly implemented” – Kaplan – In this context our main concern in 57357 is make </a:t>
            </a:r>
            <a:r>
              <a:rPr lang="en-US" sz="950" i="1" dirty="0" smtClean="0">
                <a:solidFill>
                  <a:srgbClr val="595959"/>
                </a:solidFill>
              </a:rPr>
              <a:t>our </a:t>
            </a:r>
            <a:r>
              <a:rPr lang="en-US" sz="950" i="1" dirty="0">
                <a:solidFill>
                  <a:srgbClr val="595959"/>
                </a:solidFill>
              </a:rPr>
              <a:t>strategy work. And since “people involvement” has been always a key enabler for successfully implemented strategies, we share a belief that regardless of position or grade, everyone working in 57357 has a contribution to strategy and everyone is accountable for its achievement. Clear communication enables higher levels of involvement which by turn determines levels of achievement. The bottom-line is that </a:t>
            </a:r>
            <a:r>
              <a:rPr lang="en-US" sz="950" i="1" dirty="0" smtClean="0">
                <a:solidFill>
                  <a:srgbClr val="595959"/>
                </a:solidFill>
              </a:rPr>
              <a:t>strategy only </a:t>
            </a:r>
            <a:r>
              <a:rPr lang="en-US" sz="950" i="1" dirty="0">
                <a:solidFill>
                  <a:srgbClr val="595959"/>
                </a:solidFill>
              </a:rPr>
              <a:t>gets implemented by people who </a:t>
            </a:r>
            <a:r>
              <a:rPr lang="en-US" sz="950" i="1" dirty="0" smtClean="0">
                <a:solidFill>
                  <a:srgbClr val="595959"/>
                </a:solidFill>
              </a:rPr>
              <a:t>understand it and believe </a:t>
            </a:r>
            <a:r>
              <a:rPr lang="en-US" sz="950" i="1" dirty="0">
                <a:solidFill>
                  <a:srgbClr val="595959"/>
                </a:solidFill>
              </a:rPr>
              <a:t>in it. </a:t>
            </a:r>
          </a:p>
        </p:txBody>
      </p:sp>
      <p:sp>
        <p:nvSpPr>
          <p:cNvPr id="29" name="Rectangle 28"/>
          <p:cNvSpPr/>
          <p:nvPr/>
        </p:nvSpPr>
        <p:spPr>
          <a:xfrm>
            <a:off x="568466" y="4782342"/>
            <a:ext cx="2885521" cy="1846659"/>
          </a:xfrm>
          <a:prstGeom prst="rect">
            <a:avLst/>
          </a:prstGeom>
        </p:spPr>
        <p:txBody>
          <a:bodyPr>
            <a:spAutoFit/>
          </a:bodyPr>
          <a:lstStyle/>
          <a:p>
            <a:pPr algn="ctr"/>
            <a:r>
              <a:rPr lang="en-US" sz="950" i="1" dirty="0">
                <a:solidFill>
                  <a:srgbClr val="595959"/>
                </a:solidFill>
              </a:rPr>
              <a:t>One of the most common reasons for failing to achieve strategy is getting trapped into day-to-day issues and decisions at the expense of pursuing strategy. The fact that such decisions may be “urgent” should never be an excuse not to give priority to other “less urgent yet way more important” decisions. In order to achieve synergy and alignment we need a common “Direction” for which we thrive to strike a balance between what we need to achieve on both the short and long runs. What we believe in 57357 is that “short-term thinking may prevent failure, but it is only long-terms thinking that derives success”. </a:t>
            </a:r>
          </a:p>
        </p:txBody>
      </p:sp>
      <p:sp>
        <p:nvSpPr>
          <p:cNvPr id="30" name="Rectangle 29"/>
          <p:cNvSpPr/>
          <p:nvPr/>
        </p:nvSpPr>
        <p:spPr>
          <a:xfrm>
            <a:off x="3809542" y="1544370"/>
            <a:ext cx="2800657" cy="1785104"/>
          </a:xfrm>
          <a:prstGeom prst="rect">
            <a:avLst/>
          </a:prstGeom>
        </p:spPr>
        <p:txBody>
          <a:bodyPr>
            <a:spAutoFit/>
          </a:bodyPr>
          <a:lstStyle/>
          <a:p>
            <a:pPr algn="ctr"/>
            <a:r>
              <a:rPr lang="en-US" sz="1000" i="1" dirty="0">
                <a:solidFill>
                  <a:srgbClr val="595959"/>
                </a:solidFill>
              </a:rPr>
              <a:t>57357 Group has </a:t>
            </a:r>
            <a:r>
              <a:rPr lang="en-US" sz="1000" i="1" dirty="0" smtClean="0">
                <a:solidFill>
                  <a:srgbClr val="595959"/>
                </a:solidFill>
              </a:rPr>
              <a:t>been witnessing </a:t>
            </a:r>
            <a:r>
              <a:rPr lang="en-US" sz="1000" i="1" dirty="0">
                <a:solidFill>
                  <a:srgbClr val="595959"/>
                </a:solidFill>
              </a:rPr>
              <a:t>fast paced growth throughout the past years from inauguration till being looked at as </a:t>
            </a:r>
            <a:r>
              <a:rPr lang="en-US" sz="1000" i="1" dirty="0" smtClean="0">
                <a:solidFill>
                  <a:srgbClr val="595959"/>
                </a:solidFill>
              </a:rPr>
              <a:t>a leading healthcare </a:t>
            </a:r>
            <a:r>
              <a:rPr lang="en-US" sz="1000" i="1" dirty="0">
                <a:solidFill>
                  <a:srgbClr val="595959"/>
                </a:solidFill>
              </a:rPr>
              <a:t>organization in Egypt </a:t>
            </a:r>
            <a:r>
              <a:rPr lang="en-US" sz="1000" i="1" dirty="0" smtClean="0">
                <a:solidFill>
                  <a:srgbClr val="595959"/>
                </a:solidFill>
              </a:rPr>
              <a:t>and the </a:t>
            </a:r>
            <a:r>
              <a:rPr lang="en-US" sz="1000" i="1" dirty="0">
                <a:solidFill>
                  <a:srgbClr val="595959"/>
                </a:solidFill>
              </a:rPr>
              <a:t>region. And although this has not been an easy journey, what s</a:t>
            </a:r>
            <a:r>
              <a:rPr lang="en-US" sz="1000" i="1" dirty="0" smtClean="0">
                <a:solidFill>
                  <a:srgbClr val="595959"/>
                </a:solidFill>
              </a:rPr>
              <a:t>till to </a:t>
            </a:r>
            <a:r>
              <a:rPr lang="en-US" sz="1000" i="1" dirty="0">
                <a:solidFill>
                  <a:srgbClr val="595959"/>
                </a:solidFill>
              </a:rPr>
              <a:t>come is even more challenging and </a:t>
            </a:r>
            <a:r>
              <a:rPr lang="en-US" sz="1000" i="1" dirty="0" smtClean="0">
                <a:solidFill>
                  <a:srgbClr val="595959"/>
                </a:solidFill>
              </a:rPr>
              <a:t>demanding as maturity is more demanding than maturing. Accordingly </a:t>
            </a:r>
            <a:r>
              <a:rPr lang="en-US" sz="1000" i="1" dirty="0">
                <a:solidFill>
                  <a:srgbClr val="595959"/>
                </a:solidFill>
              </a:rPr>
              <a:t>what </a:t>
            </a:r>
            <a:r>
              <a:rPr lang="en-US" sz="1000" i="1" dirty="0" smtClean="0">
                <a:solidFill>
                  <a:srgbClr val="595959"/>
                </a:solidFill>
              </a:rPr>
              <a:t>derives </a:t>
            </a:r>
            <a:r>
              <a:rPr lang="en-US" sz="1000" i="1" dirty="0">
                <a:solidFill>
                  <a:srgbClr val="595959"/>
                </a:solidFill>
              </a:rPr>
              <a:t>us to grow </a:t>
            </a:r>
            <a:r>
              <a:rPr lang="en-US" sz="1000" i="1" dirty="0" smtClean="0">
                <a:solidFill>
                  <a:srgbClr val="595959"/>
                </a:solidFill>
              </a:rPr>
              <a:t>is not </a:t>
            </a:r>
            <a:r>
              <a:rPr lang="en-US" sz="1000" i="1" dirty="0">
                <a:solidFill>
                  <a:srgbClr val="595959"/>
                </a:solidFill>
              </a:rPr>
              <a:t>“what others do?”. It is rather a solid belief that “We still can do better” so long as “We still can do more”. </a:t>
            </a:r>
            <a:endParaRPr lang="en-US" sz="1000" b="1" i="1" dirty="0">
              <a:solidFill>
                <a:srgbClr val="595959"/>
              </a:solidFill>
            </a:endParaRPr>
          </a:p>
        </p:txBody>
      </p:sp>
      <p:sp>
        <p:nvSpPr>
          <p:cNvPr id="31" name="Rectangle 30"/>
          <p:cNvSpPr/>
          <p:nvPr/>
        </p:nvSpPr>
        <p:spPr>
          <a:xfrm>
            <a:off x="559011" y="1544370"/>
            <a:ext cx="2856951" cy="1785104"/>
          </a:xfrm>
          <a:prstGeom prst="rect">
            <a:avLst/>
          </a:prstGeom>
        </p:spPr>
        <p:txBody>
          <a:bodyPr>
            <a:spAutoFit/>
          </a:bodyPr>
          <a:lstStyle/>
          <a:p>
            <a:pPr algn="ctr"/>
            <a:r>
              <a:rPr lang="en-US" sz="1000" i="1" dirty="0">
                <a:solidFill>
                  <a:srgbClr val="595959"/>
                </a:solidFill>
              </a:rPr>
              <a:t>The simplest definition of </a:t>
            </a:r>
            <a:r>
              <a:rPr lang="en-US" sz="1000" i="1" dirty="0" smtClean="0">
                <a:solidFill>
                  <a:srgbClr val="595959"/>
                </a:solidFill>
              </a:rPr>
              <a:t>strategy </a:t>
            </a:r>
            <a:r>
              <a:rPr lang="en-US" sz="1000" i="1" dirty="0">
                <a:solidFill>
                  <a:srgbClr val="595959"/>
                </a:solidFill>
              </a:rPr>
              <a:t>is “Long-Term Choices”. The decision of any organization to have a strategy is no longer an option. </a:t>
            </a:r>
            <a:r>
              <a:rPr lang="en-US" sz="1000" i="1" dirty="0" smtClean="0">
                <a:solidFill>
                  <a:srgbClr val="595959"/>
                </a:solidFill>
              </a:rPr>
              <a:t>Strategy has </a:t>
            </a:r>
            <a:r>
              <a:rPr lang="en-US" sz="1000" i="1" dirty="0">
                <a:solidFill>
                  <a:srgbClr val="595959"/>
                </a:solidFill>
              </a:rPr>
              <a:t>rather become a fundamental tool of survival. The question is not anymore “Should we have a strategy?” or even “What is our strategy?”. It has rather become “What is the most efficient way to implement it?”, “How to best measure it?”, “What to do in order to ensure it’s continually validated?” and many other questions sharing an assumption that there is already a strategy in place. </a:t>
            </a:r>
            <a:endParaRPr lang="en-US" sz="1000" b="1" i="1" dirty="0">
              <a:solidFill>
                <a:srgbClr val="595959"/>
              </a:solidFill>
            </a:endParaRPr>
          </a:p>
        </p:txBody>
      </p:sp>
    </p:spTree>
    <p:extLst>
      <p:ext uri="{BB962C8B-B14F-4D97-AF65-F5344CB8AC3E}">
        <p14:creationId xmlns:p14="http://schemas.microsoft.com/office/powerpoint/2010/main" val="12066053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Isosceles Triangle 1"/>
          <p:cNvSpPr/>
          <p:nvPr/>
        </p:nvSpPr>
        <p:spPr>
          <a:xfrm>
            <a:off x="341998" y="353701"/>
            <a:ext cx="6122609" cy="6449921"/>
          </a:xfrm>
          <a:prstGeom prst="triangl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714114" y="863432"/>
            <a:ext cx="1378371" cy="597450"/>
          </a:xfrm>
          <a:prstGeom prst="rect">
            <a:avLst/>
          </a:prstGeom>
          <a:noFill/>
        </p:spPr>
        <p:txBody>
          <a:bodyPr wrap="square" rtlCol="0">
            <a:spAutoFit/>
          </a:bodyPr>
          <a:lstStyle/>
          <a:p>
            <a:pPr algn="ctr"/>
            <a:r>
              <a:rPr lang="en-US" sz="1200" b="1" dirty="0" smtClean="0">
                <a:ln>
                  <a:solidFill>
                    <a:schemeClr val="bg1"/>
                  </a:solidFill>
                </a:ln>
                <a:solidFill>
                  <a:schemeClr val="bg1"/>
                </a:solidFill>
                <a:effectLst>
                  <a:outerShdw blurRad="38100" dist="38100" dir="2700000" algn="tl">
                    <a:srgbClr val="000000">
                      <a:alpha val="43137"/>
                    </a:srgbClr>
                  </a:outerShdw>
                </a:effectLst>
              </a:rPr>
              <a:t>VISION </a:t>
            </a:r>
            <a:endParaRPr lang="en-US" sz="1100" b="1" dirty="0" smtClean="0">
              <a:ln>
                <a:solidFill>
                  <a:schemeClr val="bg1"/>
                </a:solidFill>
              </a:ln>
              <a:solidFill>
                <a:schemeClr val="bg1"/>
              </a:solidFill>
              <a:effectLst>
                <a:outerShdw blurRad="38100" dist="38100" dir="2700000" algn="tl">
                  <a:srgbClr val="000000">
                    <a:alpha val="43137"/>
                  </a:srgbClr>
                </a:outerShdw>
              </a:effectLst>
            </a:endParaRPr>
          </a:p>
          <a:p>
            <a:pPr algn="ctr"/>
            <a:r>
              <a:rPr lang="en-US" sz="1100" i="1" dirty="0" smtClean="0">
                <a:solidFill>
                  <a:schemeClr val="bg1"/>
                </a:solidFill>
              </a:rPr>
              <a:t>“Cancer Free Childhood”</a:t>
            </a:r>
          </a:p>
        </p:txBody>
      </p:sp>
      <p:sp>
        <p:nvSpPr>
          <p:cNvPr id="5" name="TextBox 4"/>
          <p:cNvSpPr txBox="1"/>
          <p:nvPr/>
        </p:nvSpPr>
        <p:spPr>
          <a:xfrm>
            <a:off x="2481048" y="1532265"/>
            <a:ext cx="1816448" cy="461665"/>
          </a:xfrm>
          <a:prstGeom prst="rect">
            <a:avLst/>
          </a:prstGeom>
          <a:noFill/>
        </p:spPr>
        <p:txBody>
          <a:bodyPr wrap="square" rtlCol="0">
            <a:spAutoFit/>
          </a:bodyPr>
          <a:lstStyle/>
          <a:p>
            <a:pPr algn="ctr"/>
            <a:r>
              <a:rPr lang="en-US" sz="1200" b="1" dirty="0" smtClean="0">
                <a:ln>
                  <a:solidFill>
                    <a:schemeClr val="bg1"/>
                  </a:solidFill>
                </a:ln>
                <a:solidFill>
                  <a:schemeClr val="bg1"/>
                </a:solidFill>
                <a:effectLst>
                  <a:outerShdw blurRad="38100" dist="38100" dir="2700000" algn="tl">
                    <a:srgbClr val="000000">
                      <a:alpha val="43137"/>
                    </a:srgbClr>
                  </a:outerShdw>
                </a:effectLst>
              </a:rPr>
              <a:t>MISSION </a:t>
            </a:r>
            <a:br>
              <a:rPr lang="en-US" sz="1200" b="1" dirty="0" smtClean="0">
                <a:ln>
                  <a:solidFill>
                    <a:schemeClr val="bg1"/>
                  </a:solidFill>
                </a:ln>
                <a:solidFill>
                  <a:schemeClr val="bg1"/>
                </a:solidFill>
                <a:effectLst>
                  <a:outerShdw blurRad="38100" dist="38100" dir="2700000" algn="tl">
                    <a:srgbClr val="000000">
                      <a:alpha val="43137"/>
                    </a:srgbClr>
                  </a:outerShdw>
                </a:effectLst>
              </a:rPr>
            </a:br>
            <a:r>
              <a:rPr lang="en-US" sz="1200" b="1" dirty="0" smtClean="0">
                <a:ln>
                  <a:solidFill>
                    <a:schemeClr val="bg1"/>
                  </a:solidFill>
                </a:ln>
                <a:solidFill>
                  <a:schemeClr val="bg1"/>
                </a:solidFill>
                <a:effectLst>
                  <a:outerShdw blurRad="38100" dist="38100" dir="2700000" algn="tl">
                    <a:srgbClr val="000000">
                      <a:alpha val="43137"/>
                    </a:srgbClr>
                  </a:outerShdw>
                </a:effectLst>
              </a:rPr>
              <a:t>STATEMENT</a:t>
            </a:r>
            <a:endParaRPr lang="en-US" sz="1100" b="1" dirty="0" smtClean="0">
              <a:ln>
                <a:solidFill>
                  <a:schemeClr val="bg1"/>
                </a:solidFill>
              </a:ln>
              <a:solidFill>
                <a:schemeClr val="bg1"/>
              </a:solidFill>
              <a:effectLst>
                <a:outerShdw blurRad="38100" dist="38100" dir="2700000" algn="tl">
                  <a:srgbClr val="000000">
                    <a:alpha val="43137"/>
                  </a:srgbClr>
                </a:outerShdw>
              </a:effectLst>
            </a:endParaRPr>
          </a:p>
        </p:txBody>
      </p:sp>
      <p:sp>
        <p:nvSpPr>
          <p:cNvPr id="6" name="TextBox 5"/>
          <p:cNvSpPr txBox="1"/>
          <p:nvPr/>
        </p:nvSpPr>
        <p:spPr>
          <a:xfrm>
            <a:off x="2384457" y="2179391"/>
            <a:ext cx="2009629" cy="597450"/>
          </a:xfrm>
          <a:prstGeom prst="rect">
            <a:avLst/>
          </a:prstGeom>
          <a:noFill/>
        </p:spPr>
        <p:txBody>
          <a:bodyPr wrap="square" rtlCol="0">
            <a:spAutoFit/>
          </a:bodyPr>
          <a:lstStyle/>
          <a:p>
            <a:pPr algn="ctr"/>
            <a:r>
              <a:rPr lang="en-US" sz="1200" b="1" dirty="0" smtClean="0">
                <a:ln>
                  <a:solidFill>
                    <a:schemeClr val="bg1"/>
                  </a:solidFill>
                </a:ln>
                <a:solidFill>
                  <a:schemeClr val="bg1"/>
                </a:solidFill>
                <a:effectLst>
                  <a:outerShdw blurRad="38100" dist="38100" dir="2700000" algn="tl">
                    <a:srgbClr val="000000">
                      <a:alpha val="43137"/>
                    </a:srgbClr>
                  </a:outerShdw>
                </a:effectLst>
              </a:rPr>
              <a:t>GOALS </a:t>
            </a:r>
            <a:endParaRPr lang="en-US" sz="1100" b="1" dirty="0" smtClean="0">
              <a:ln>
                <a:solidFill>
                  <a:schemeClr val="bg1"/>
                </a:solidFill>
              </a:ln>
              <a:solidFill>
                <a:schemeClr val="bg1"/>
              </a:solidFill>
              <a:effectLst>
                <a:outerShdw blurRad="38100" dist="38100" dir="2700000" algn="tl">
                  <a:srgbClr val="000000">
                    <a:alpha val="43137"/>
                  </a:srgbClr>
                </a:outerShdw>
              </a:effectLst>
            </a:endParaRPr>
          </a:p>
          <a:p>
            <a:pPr algn="ctr"/>
            <a:r>
              <a:rPr lang="en-US" sz="1100" b="1" i="1" dirty="0" smtClean="0">
                <a:solidFill>
                  <a:schemeClr val="bg1"/>
                </a:solidFill>
              </a:rPr>
              <a:t>Eight</a:t>
            </a:r>
            <a:r>
              <a:rPr lang="en-US" sz="1100" i="1" dirty="0" smtClean="0">
                <a:solidFill>
                  <a:schemeClr val="bg1"/>
                </a:solidFill>
              </a:rPr>
              <a:t> BHAG – Big Hairy Audacious Goals</a:t>
            </a:r>
          </a:p>
        </p:txBody>
      </p:sp>
      <p:sp>
        <p:nvSpPr>
          <p:cNvPr id="9" name="Round Diagonal Corner Rectangle 8"/>
          <p:cNvSpPr/>
          <p:nvPr/>
        </p:nvSpPr>
        <p:spPr>
          <a:xfrm>
            <a:off x="2557841" y="2824234"/>
            <a:ext cx="479303" cy="484094"/>
          </a:xfrm>
          <a:prstGeom prst="round2DiagRect">
            <a:avLst/>
          </a:prstGeom>
          <a:solidFill>
            <a:srgbClr val="B32024"/>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 Diagonal Corner Rectangle 10"/>
          <p:cNvSpPr/>
          <p:nvPr/>
        </p:nvSpPr>
        <p:spPr>
          <a:xfrm>
            <a:off x="3149622" y="2826147"/>
            <a:ext cx="479303" cy="484094"/>
          </a:xfrm>
          <a:prstGeom prst="round2DiagRect">
            <a:avLst/>
          </a:prstGeom>
          <a:solidFill>
            <a:srgbClr val="6BA42C"/>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 Diagonal Corner Rectangle 11"/>
          <p:cNvSpPr/>
          <p:nvPr/>
        </p:nvSpPr>
        <p:spPr>
          <a:xfrm>
            <a:off x="3741403" y="2824234"/>
            <a:ext cx="479303" cy="484094"/>
          </a:xfrm>
          <a:prstGeom prst="round2DiagRect">
            <a:avLst/>
          </a:prstGeom>
          <a:solidFill>
            <a:srgbClr val="7030A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 Diagonal Corner Rectangle 12"/>
          <p:cNvSpPr/>
          <p:nvPr/>
        </p:nvSpPr>
        <p:spPr>
          <a:xfrm>
            <a:off x="3149622" y="3439525"/>
            <a:ext cx="479303" cy="484094"/>
          </a:xfrm>
          <a:prstGeom prst="round2DiagRect">
            <a:avLst/>
          </a:prstGeom>
          <a:solidFill>
            <a:srgbClr val="3C6A3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 Diagonal Corner Rectangle 14"/>
          <p:cNvSpPr/>
          <p:nvPr/>
        </p:nvSpPr>
        <p:spPr>
          <a:xfrm>
            <a:off x="2557841" y="3435699"/>
            <a:ext cx="479303" cy="484094"/>
          </a:xfrm>
          <a:prstGeom prst="round2DiagRect">
            <a:avLst/>
          </a:prstGeom>
          <a:solidFill>
            <a:srgbClr val="F4AA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 Diagonal Corner Rectangle 15"/>
          <p:cNvSpPr/>
          <p:nvPr/>
        </p:nvSpPr>
        <p:spPr>
          <a:xfrm>
            <a:off x="3744924" y="3435699"/>
            <a:ext cx="479303" cy="484094"/>
          </a:xfrm>
          <a:prstGeom prst="round2DiagRect">
            <a:avLst/>
          </a:prstGeom>
          <a:solidFill>
            <a:srgbClr val="53A3D5"/>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 Diagonal Corner Rectangle 16"/>
          <p:cNvSpPr/>
          <p:nvPr/>
        </p:nvSpPr>
        <p:spPr>
          <a:xfrm>
            <a:off x="1964300" y="3435699"/>
            <a:ext cx="479303" cy="484094"/>
          </a:xfrm>
          <a:prstGeom prst="round2DiagRect">
            <a:avLst/>
          </a:prstGeom>
          <a:solidFill>
            <a:srgbClr val="44546A"/>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 Diagonal Corner Rectangle 17"/>
          <p:cNvSpPr/>
          <p:nvPr/>
        </p:nvSpPr>
        <p:spPr>
          <a:xfrm>
            <a:off x="4335490" y="3435699"/>
            <a:ext cx="479303" cy="484094"/>
          </a:xfrm>
          <a:prstGeom prst="round2DiagRect">
            <a:avLst/>
          </a:prstGeom>
          <a:solidFill>
            <a:srgbClr val="C55A1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2059541" y="4085521"/>
            <a:ext cx="2659461" cy="446276"/>
          </a:xfrm>
          <a:prstGeom prst="rect">
            <a:avLst/>
          </a:prstGeom>
          <a:noFill/>
        </p:spPr>
        <p:txBody>
          <a:bodyPr wrap="square" rtlCol="0">
            <a:spAutoFit/>
          </a:bodyPr>
          <a:lstStyle/>
          <a:p>
            <a:pPr algn="ctr"/>
            <a:r>
              <a:rPr lang="en-US" sz="1200" b="1" dirty="0" smtClean="0">
                <a:ln>
                  <a:solidFill>
                    <a:schemeClr val="bg1"/>
                  </a:solidFill>
                </a:ln>
                <a:solidFill>
                  <a:schemeClr val="bg1"/>
                </a:solidFill>
                <a:effectLst>
                  <a:outerShdw blurRad="38100" dist="38100" dir="2700000" algn="tl">
                    <a:srgbClr val="000000">
                      <a:alpha val="43137"/>
                    </a:srgbClr>
                  </a:outerShdw>
                </a:effectLst>
              </a:rPr>
              <a:t>KEY STRATEGIC INDICATORS </a:t>
            </a:r>
            <a:endParaRPr lang="en-US" sz="1100" b="1" dirty="0" smtClean="0">
              <a:ln>
                <a:solidFill>
                  <a:schemeClr val="bg1"/>
                </a:solidFill>
              </a:ln>
              <a:solidFill>
                <a:schemeClr val="bg1"/>
              </a:solidFill>
              <a:effectLst>
                <a:outerShdw blurRad="38100" dist="38100" dir="2700000" algn="tl">
                  <a:srgbClr val="000000">
                    <a:alpha val="43137"/>
                  </a:srgbClr>
                </a:outerShdw>
              </a:effectLst>
            </a:endParaRPr>
          </a:p>
          <a:p>
            <a:pPr algn="ctr"/>
            <a:r>
              <a:rPr lang="en-US" sz="1100" b="1" i="1" dirty="0" smtClean="0">
                <a:solidFill>
                  <a:schemeClr val="bg1"/>
                </a:solidFill>
              </a:rPr>
              <a:t>Four </a:t>
            </a:r>
            <a:r>
              <a:rPr lang="en-US" sz="1100" i="1" dirty="0" smtClean="0">
                <a:solidFill>
                  <a:schemeClr val="bg1"/>
                </a:solidFill>
              </a:rPr>
              <a:t>KSIs for each BHAG</a:t>
            </a:r>
          </a:p>
        </p:txBody>
      </p:sp>
      <p:sp>
        <p:nvSpPr>
          <p:cNvPr id="20" name="TextBox 19"/>
          <p:cNvSpPr txBox="1"/>
          <p:nvPr/>
        </p:nvSpPr>
        <p:spPr>
          <a:xfrm>
            <a:off x="836124" y="5472494"/>
            <a:ext cx="5131225" cy="615553"/>
          </a:xfrm>
          <a:prstGeom prst="rect">
            <a:avLst/>
          </a:prstGeom>
          <a:noFill/>
        </p:spPr>
        <p:txBody>
          <a:bodyPr wrap="square" rtlCol="0">
            <a:spAutoFit/>
          </a:bodyPr>
          <a:lstStyle/>
          <a:p>
            <a:pPr algn="ctr"/>
            <a:r>
              <a:rPr lang="en-US" sz="1200" b="1" dirty="0" smtClean="0">
                <a:ln>
                  <a:solidFill>
                    <a:schemeClr val="bg1"/>
                  </a:solidFill>
                </a:ln>
                <a:solidFill>
                  <a:schemeClr val="bg1"/>
                </a:solidFill>
                <a:effectLst>
                  <a:outerShdw blurRad="38100" dist="38100" dir="2700000" algn="tl">
                    <a:srgbClr val="000000">
                      <a:alpha val="43137"/>
                    </a:srgbClr>
                  </a:outerShdw>
                </a:effectLst>
              </a:rPr>
              <a:t>DEPARTMENTAL CASCADING</a:t>
            </a:r>
          </a:p>
          <a:p>
            <a:pPr algn="ctr"/>
            <a:r>
              <a:rPr lang="en-US" sz="1100" i="1" dirty="0" smtClean="0">
                <a:solidFill>
                  <a:schemeClr val="bg1"/>
                </a:solidFill>
              </a:rPr>
              <a:t>KSIs are considered (Objectives) then broken down into (Strategies) which are by turn cascaded into departmental (Key Performance Indicators) and (initiatives)</a:t>
            </a:r>
          </a:p>
        </p:txBody>
      </p:sp>
      <p:graphicFrame>
        <p:nvGraphicFramePr>
          <p:cNvPr id="23" name="Diagram 22"/>
          <p:cNvGraphicFramePr/>
          <p:nvPr>
            <p:extLst>
              <p:ext uri="{D42A27DB-BD31-4B8C-83A1-F6EECF244321}">
                <p14:modId xmlns:p14="http://schemas.microsoft.com/office/powerpoint/2010/main" val="4038929853"/>
              </p:ext>
            </p:extLst>
          </p:nvPr>
        </p:nvGraphicFramePr>
        <p:xfrm>
          <a:off x="1162591" y="4503089"/>
          <a:ext cx="4481418" cy="779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5" name="Diagram 24"/>
          <p:cNvGraphicFramePr/>
          <p:nvPr>
            <p:extLst>
              <p:ext uri="{D42A27DB-BD31-4B8C-83A1-F6EECF244321}">
                <p14:modId xmlns:p14="http://schemas.microsoft.com/office/powerpoint/2010/main" val="429360360"/>
              </p:ext>
            </p:extLst>
          </p:nvPr>
        </p:nvGraphicFramePr>
        <p:xfrm>
          <a:off x="768892" y="6097116"/>
          <a:ext cx="5249187" cy="52979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cxnSp>
        <p:nvCxnSpPr>
          <p:cNvPr id="33" name="Straight Connector 32"/>
          <p:cNvCxnSpPr/>
          <p:nvPr/>
        </p:nvCxnSpPr>
        <p:spPr>
          <a:xfrm>
            <a:off x="2714114" y="1492146"/>
            <a:ext cx="1378371"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2500289" y="2151924"/>
            <a:ext cx="1806019"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1600783" y="4037877"/>
            <a:ext cx="3605250"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905022" y="5428306"/>
            <a:ext cx="4993429"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6" name="Right Brace 45"/>
          <p:cNvSpPr/>
          <p:nvPr/>
        </p:nvSpPr>
        <p:spPr>
          <a:xfrm rot="20089860">
            <a:off x="3925043" y="297191"/>
            <a:ext cx="184756" cy="1821818"/>
          </a:xfrm>
          <a:prstGeom prst="rightBrace">
            <a:avLst/>
          </a:prstGeom>
          <a:ln w="28575">
            <a:solidFill>
              <a:srgbClr val="59595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Rectangle 42"/>
          <p:cNvSpPr/>
          <p:nvPr/>
        </p:nvSpPr>
        <p:spPr>
          <a:xfrm rot="3889860">
            <a:off x="3604036" y="943617"/>
            <a:ext cx="1401393" cy="266191"/>
          </a:xfrm>
          <a:prstGeom prst="rect">
            <a:avLst/>
          </a:prstGeom>
        </p:spPr>
        <p:txBody>
          <a:bodyPr wrap="none" anchor="ctr" anchorCtr="1">
            <a:spAutoFit/>
          </a:bodyPr>
          <a:lstStyle/>
          <a:p>
            <a:pPr algn="ctr"/>
            <a:r>
              <a:rPr lang="en-US" sz="1200" b="1" spc="300" dirty="0" smtClean="0">
                <a:ln>
                  <a:solidFill>
                    <a:schemeClr val="tx1">
                      <a:lumMod val="65000"/>
                      <a:lumOff val="35000"/>
                    </a:schemeClr>
                  </a:solidFill>
                </a:ln>
                <a:solidFill>
                  <a:srgbClr val="595959"/>
                </a:solidFill>
              </a:rPr>
              <a:t>FOUNDATION</a:t>
            </a:r>
            <a:endParaRPr lang="en-US" sz="1200" b="1" spc="300" dirty="0">
              <a:ln>
                <a:solidFill>
                  <a:schemeClr val="tx1">
                    <a:lumMod val="65000"/>
                    <a:lumOff val="35000"/>
                  </a:schemeClr>
                </a:solidFill>
              </a:ln>
              <a:solidFill>
                <a:srgbClr val="595959"/>
              </a:solidFill>
            </a:endParaRPr>
          </a:p>
        </p:txBody>
      </p:sp>
      <p:sp>
        <p:nvSpPr>
          <p:cNvPr id="45" name="Right Brace 44"/>
          <p:cNvSpPr/>
          <p:nvPr/>
        </p:nvSpPr>
        <p:spPr>
          <a:xfrm rot="20089860">
            <a:off x="4763738" y="2086002"/>
            <a:ext cx="184756" cy="1877020"/>
          </a:xfrm>
          <a:prstGeom prst="rightBrace">
            <a:avLst/>
          </a:prstGeom>
          <a:ln w="28575">
            <a:solidFill>
              <a:srgbClr val="59595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Rectangle 47"/>
          <p:cNvSpPr/>
          <p:nvPr/>
        </p:nvSpPr>
        <p:spPr>
          <a:xfrm rot="3889860">
            <a:off x="4390147" y="2746375"/>
            <a:ext cx="1549262" cy="266191"/>
          </a:xfrm>
          <a:prstGeom prst="rect">
            <a:avLst/>
          </a:prstGeom>
        </p:spPr>
        <p:txBody>
          <a:bodyPr wrap="none" anchor="ctr" anchorCtr="1">
            <a:spAutoFit/>
          </a:bodyPr>
          <a:lstStyle/>
          <a:p>
            <a:pPr algn="ctr"/>
            <a:r>
              <a:rPr lang="en-US" sz="1200" b="1" spc="300" dirty="0" smtClean="0">
                <a:ln>
                  <a:solidFill>
                    <a:schemeClr val="tx1">
                      <a:lumMod val="65000"/>
                      <a:lumOff val="35000"/>
                    </a:schemeClr>
                  </a:solidFill>
                </a:ln>
                <a:solidFill>
                  <a:srgbClr val="595959"/>
                </a:solidFill>
              </a:rPr>
              <a:t>ARTICULATION</a:t>
            </a:r>
            <a:endParaRPr lang="en-US" sz="1200" b="1" spc="300" dirty="0">
              <a:ln>
                <a:solidFill>
                  <a:schemeClr val="tx1">
                    <a:lumMod val="65000"/>
                    <a:lumOff val="35000"/>
                  </a:schemeClr>
                </a:solidFill>
              </a:ln>
              <a:solidFill>
                <a:srgbClr val="595959"/>
              </a:solidFill>
            </a:endParaRPr>
          </a:p>
        </p:txBody>
      </p:sp>
      <p:sp>
        <p:nvSpPr>
          <p:cNvPr id="42" name="Right Brace 41"/>
          <p:cNvSpPr/>
          <p:nvPr/>
        </p:nvSpPr>
        <p:spPr>
          <a:xfrm rot="20089860">
            <a:off x="5542811" y="3950848"/>
            <a:ext cx="186604" cy="1467495"/>
          </a:xfrm>
          <a:prstGeom prst="rightBrace">
            <a:avLst/>
          </a:prstGeom>
          <a:ln w="28575">
            <a:solidFill>
              <a:srgbClr val="59595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Rectangle 48"/>
          <p:cNvSpPr/>
          <p:nvPr/>
        </p:nvSpPr>
        <p:spPr>
          <a:xfrm rot="3889860">
            <a:off x="5203082" y="4399364"/>
            <a:ext cx="1507913" cy="268852"/>
          </a:xfrm>
          <a:prstGeom prst="rect">
            <a:avLst/>
          </a:prstGeom>
        </p:spPr>
        <p:txBody>
          <a:bodyPr wrap="none" anchor="ctr" anchorCtr="1">
            <a:spAutoFit/>
          </a:bodyPr>
          <a:lstStyle/>
          <a:p>
            <a:pPr algn="ctr"/>
            <a:r>
              <a:rPr lang="en-US" sz="1200" b="1" spc="300" dirty="0" smtClean="0">
                <a:ln>
                  <a:solidFill>
                    <a:schemeClr val="tx1">
                      <a:lumMod val="65000"/>
                      <a:lumOff val="35000"/>
                    </a:schemeClr>
                  </a:solidFill>
                </a:ln>
                <a:solidFill>
                  <a:srgbClr val="595959"/>
                </a:solidFill>
              </a:rPr>
              <a:t>TRANSLATION</a:t>
            </a:r>
            <a:endParaRPr lang="en-US" sz="1200" b="1" spc="300" dirty="0">
              <a:ln>
                <a:solidFill>
                  <a:schemeClr val="tx1">
                    <a:lumMod val="65000"/>
                    <a:lumOff val="35000"/>
                  </a:schemeClr>
                </a:solidFill>
              </a:ln>
              <a:solidFill>
                <a:srgbClr val="595959"/>
              </a:solidFill>
            </a:endParaRPr>
          </a:p>
        </p:txBody>
      </p:sp>
      <p:sp>
        <p:nvSpPr>
          <p:cNvPr id="44" name="Right Brace 43"/>
          <p:cNvSpPr/>
          <p:nvPr/>
        </p:nvSpPr>
        <p:spPr>
          <a:xfrm rot="20089860">
            <a:off x="6210622" y="5362580"/>
            <a:ext cx="184756" cy="1432560"/>
          </a:xfrm>
          <a:prstGeom prst="rightBrace">
            <a:avLst/>
          </a:prstGeom>
          <a:ln w="28575">
            <a:solidFill>
              <a:srgbClr val="59595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Rectangle 49"/>
          <p:cNvSpPr/>
          <p:nvPr/>
        </p:nvSpPr>
        <p:spPr>
          <a:xfrm rot="3889860">
            <a:off x="5834157" y="5808424"/>
            <a:ext cx="1522232" cy="266190"/>
          </a:xfrm>
          <a:prstGeom prst="rect">
            <a:avLst/>
          </a:prstGeom>
        </p:spPr>
        <p:txBody>
          <a:bodyPr wrap="none" anchor="ctr" anchorCtr="1">
            <a:spAutoFit/>
          </a:bodyPr>
          <a:lstStyle/>
          <a:p>
            <a:pPr algn="ctr"/>
            <a:r>
              <a:rPr lang="en-US" sz="1200" b="1" spc="300" dirty="0" smtClean="0">
                <a:ln>
                  <a:solidFill>
                    <a:schemeClr val="tx1">
                      <a:lumMod val="65000"/>
                      <a:lumOff val="35000"/>
                    </a:schemeClr>
                  </a:solidFill>
                </a:ln>
                <a:solidFill>
                  <a:srgbClr val="595959"/>
                </a:solidFill>
              </a:rPr>
              <a:t>CASCADING</a:t>
            </a:r>
            <a:endParaRPr lang="en-US" sz="1200" b="1" spc="300" dirty="0">
              <a:ln>
                <a:solidFill>
                  <a:schemeClr val="tx1">
                    <a:lumMod val="65000"/>
                    <a:lumOff val="35000"/>
                  </a:schemeClr>
                </a:solidFill>
              </a:ln>
              <a:solidFill>
                <a:srgbClr val="595959"/>
              </a:solidFill>
            </a:endParaRPr>
          </a:p>
        </p:txBody>
      </p:sp>
      <p:sp>
        <p:nvSpPr>
          <p:cNvPr id="41" name="Rounded Rectangle 40"/>
          <p:cNvSpPr/>
          <p:nvPr/>
        </p:nvSpPr>
        <p:spPr>
          <a:xfrm>
            <a:off x="456040" y="1141949"/>
            <a:ext cx="1909999" cy="1221113"/>
          </a:xfrm>
          <a:prstGeom prst="roundRect">
            <a:avLst/>
          </a:prstGeom>
          <a:noFill/>
          <a:ln>
            <a:solidFill>
              <a:srgbClr val="595959"/>
            </a:solidFill>
            <a:prstDash val="dash"/>
          </a:ln>
        </p:spPr>
        <p:txBody>
          <a:bodyPr wrap="square" lIns="45720" tIns="91440" rIns="45720" bIns="91440" anchor="ctr" anchorCtr="1">
            <a:noAutofit/>
          </a:bodyPr>
          <a:lstStyle/>
          <a:p>
            <a:pPr algn="ctr"/>
            <a:r>
              <a:rPr lang="en-US" sz="1200" i="1" dirty="0" smtClean="0">
                <a:solidFill>
                  <a:srgbClr val="595959"/>
                </a:solidFill>
              </a:rPr>
              <a:t>This figure summarizes the methodology that has been applied in developing this strategy and the architecture according to which it has been designed. </a:t>
            </a:r>
            <a:endParaRPr lang="en-US" sz="1200" b="1" i="1" dirty="0">
              <a:solidFill>
                <a:srgbClr val="595959"/>
              </a:solidFill>
            </a:endParaRPr>
          </a:p>
        </p:txBody>
      </p:sp>
      <p:sp>
        <p:nvSpPr>
          <p:cNvPr id="56" name="Rectangle 55"/>
          <p:cNvSpPr/>
          <p:nvPr/>
        </p:nvSpPr>
        <p:spPr>
          <a:xfrm>
            <a:off x="469455" y="714234"/>
            <a:ext cx="1880836" cy="415498"/>
          </a:xfrm>
          <a:prstGeom prst="rect">
            <a:avLst/>
          </a:prstGeom>
        </p:spPr>
        <p:txBody>
          <a:bodyPr wrap="none">
            <a:spAutoFit/>
          </a:bodyPr>
          <a:lstStyle/>
          <a:p>
            <a:pPr algn="ctr"/>
            <a:r>
              <a:rPr lang="en-US" sz="2100" b="1" dirty="0" smtClean="0">
                <a:ln>
                  <a:solidFill>
                    <a:schemeClr val="tx1">
                      <a:lumMod val="65000"/>
                      <a:lumOff val="35000"/>
                    </a:schemeClr>
                  </a:solidFill>
                </a:ln>
                <a:solidFill>
                  <a:srgbClr val="595959"/>
                </a:solidFill>
              </a:rPr>
              <a:t>ARCHITECTURE</a:t>
            </a:r>
            <a:endParaRPr lang="en-US" sz="2100" b="1" dirty="0">
              <a:ln>
                <a:solidFill>
                  <a:schemeClr val="tx1">
                    <a:lumMod val="65000"/>
                    <a:lumOff val="35000"/>
                  </a:schemeClr>
                </a:solidFill>
              </a:ln>
              <a:solidFill>
                <a:srgbClr val="595959"/>
              </a:solidFill>
            </a:endParaRPr>
          </a:p>
        </p:txBody>
      </p:sp>
      <p:sp>
        <p:nvSpPr>
          <p:cNvPr id="57" name="Rectangle 56"/>
          <p:cNvSpPr/>
          <p:nvPr/>
        </p:nvSpPr>
        <p:spPr>
          <a:xfrm>
            <a:off x="532100" y="431587"/>
            <a:ext cx="1755545" cy="297503"/>
          </a:xfrm>
          <a:prstGeom prst="rect">
            <a:avLst/>
          </a:prstGeom>
          <a:solidFill>
            <a:schemeClr val="tx1">
              <a:lumMod val="65000"/>
              <a:lumOff val="35000"/>
            </a:schemeClr>
          </a:solidFill>
        </p:spPr>
        <p:txBody>
          <a:bodyPr wrap="none" anchor="ctr" anchorCtr="1">
            <a:noAutofit/>
          </a:bodyPr>
          <a:lstStyle/>
          <a:p>
            <a:pPr algn="ctr"/>
            <a:r>
              <a:rPr lang="en-US" dirty="0">
                <a:solidFill>
                  <a:schemeClr val="bg1"/>
                </a:solidFill>
              </a:rPr>
              <a:t>57357 </a:t>
            </a:r>
            <a:r>
              <a:rPr lang="en-US" dirty="0" smtClean="0">
                <a:solidFill>
                  <a:schemeClr val="bg1"/>
                </a:solidFill>
              </a:rPr>
              <a:t>STRATEGY</a:t>
            </a:r>
          </a:p>
        </p:txBody>
      </p:sp>
      <p:pic>
        <p:nvPicPr>
          <p:cNvPr id="55" name="Picture 54"/>
          <p:cNvPicPr>
            <a:picLocks noChangeAspect="1"/>
          </p:cNvPicPr>
          <p:nvPr/>
        </p:nvPicPr>
        <p:blipFill>
          <a:blip r:embed="rId12">
            <a:biLevel thresh="75000"/>
          </a:blip>
          <a:stretch>
            <a:fillRect/>
          </a:stretch>
        </p:blipFill>
        <p:spPr>
          <a:xfrm>
            <a:off x="2634182" y="2893119"/>
            <a:ext cx="334225" cy="334225"/>
          </a:xfrm>
          <a:prstGeom prst="rect">
            <a:avLst/>
          </a:prstGeom>
          <a:effectLst>
            <a:outerShdw blurRad="63500" sx="102000" sy="102000" algn="ctr" rotWithShape="0">
              <a:prstClr val="black">
                <a:alpha val="40000"/>
              </a:prstClr>
            </a:outerShdw>
          </a:effectLst>
        </p:spPr>
      </p:pic>
      <p:pic>
        <p:nvPicPr>
          <p:cNvPr id="58" name="Picture 57"/>
          <p:cNvPicPr>
            <a:picLocks noChangeAspect="1"/>
          </p:cNvPicPr>
          <p:nvPr/>
        </p:nvPicPr>
        <p:blipFill>
          <a:blip r:embed="rId13">
            <a:biLevel thresh="75000"/>
          </a:blip>
          <a:stretch>
            <a:fillRect/>
          </a:stretch>
        </p:blipFill>
        <p:spPr>
          <a:xfrm>
            <a:off x="3228081" y="2907652"/>
            <a:ext cx="334440" cy="334440"/>
          </a:xfrm>
          <a:prstGeom prst="rect">
            <a:avLst/>
          </a:prstGeom>
          <a:effectLst>
            <a:outerShdw blurRad="63500" sx="102000" sy="102000" algn="ctr" rotWithShape="0">
              <a:prstClr val="black">
                <a:alpha val="40000"/>
              </a:prstClr>
            </a:outerShdw>
          </a:effectLst>
        </p:spPr>
      </p:pic>
      <p:pic>
        <p:nvPicPr>
          <p:cNvPr id="59" name="Picture 58"/>
          <p:cNvPicPr>
            <a:picLocks noChangeAspect="1"/>
          </p:cNvPicPr>
          <p:nvPr/>
        </p:nvPicPr>
        <p:blipFill>
          <a:blip r:embed="rId14">
            <a:biLevel thresh="75000"/>
          </a:blip>
          <a:stretch>
            <a:fillRect/>
          </a:stretch>
        </p:blipFill>
        <p:spPr>
          <a:xfrm>
            <a:off x="3814535" y="2914300"/>
            <a:ext cx="333038" cy="333038"/>
          </a:xfrm>
          <a:prstGeom prst="rect">
            <a:avLst/>
          </a:prstGeom>
          <a:effectLst>
            <a:outerShdw blurRad="63500" sx="102000" sy="102000" algn="ctr" rotWithShape="0">
              <a:prstClr val="black">
                <a:alpha val="40000"/>
              </a:prstClr>
            </a:outerShdw>
          </a:effectLst>
        </p:spPr>
      </p:pic>
      <p:pic>
        <p:nvPicPr>
          <p:cNvPr id="60" name="Picture 59"/>
          <p:cNvPicPr>
            <a:picLocks noChangeAspect="1"/>
          </p:cNvPicPr>
          <p:nvPr/>
        </p:nvPicPr>
        <p:blipFill>
          <a:blip r:embed="rId15">
            <a:biLevel thresh="75000"/>
          </a:blip>
          <a:stretch>
            <a:fillRect/>
          </a:stretch>
        </p:blipFill>
        <p:spPr>
          <a:xfrm>
            <a:off x="2012894" y="3501873"/>
            <a:ext cx="384797" cy="384797"/>
          </a:xfrm>
          <a:prstGeom prst="rect">
            <a:avLst/>
          </a:prstGeom>
          <a:ln w="28575">
            <a:noFill/>
          </a:ln>
          <a:effectLst>
            <a:outerShdw blurRad="63500" sx="102000" sy="102000" algn="ctr" rotWithShape="0">
              <a:prstClr val="black">
                <a:alpha val="40000"/>
              </a:prstClr>
            </a:outerShdw>
          </a:effectLst>
        </p:spPr>
      </p:pic>
      <p:pic>
        <p:nvPicPr>
          <p:cNvPr id="61" name="Picture 20" descr="http://cdn.sweettgroup.com/wp-content/uploads/2014/06/environmental-icon-website.png"/>
          <p:cNvPicPr>
            <a:picLocks noChangeAspect="1" noChangeArrowheads="1"/>
          </p:cNvPicPr>
          <p:nvPr/>
        </p:nvPicPr>
        <p:blipFill rotWithShape="1">
          <a:blip r:embed="rId16" cstate="print">
            <a:biLevel thresh="50000"/>
            <a:extLst>
              <a:ext uri="{28A0092B-C50C-407E-A947-70E740481C1C}">
                <a14:useLocalDpi xmlns:a14="http://schemas.microsoft.com/office/drawing/2010/main" val="0"/>
              </a:ext>
            </a:extLst>
          </a:blip>
          <a:srcRect l="14990" t="10056" r="19594" b="33061"/>
          <a:stretch/>
        </p:blipFill>
        <p:spPr bwMode="auto">
          <a:xfrm>
            <a:off x="3213459" y="3518916"/>
            <a:ext cx="288950" cy="340811"/>
          </a:xfrm>
          <a:prstGeom prst="rect">
            <a:avLst/>
          </a:prstGeom>
          <a:noFill/>
          <a:effectLst>
            <a:outerShdw blurRad="63500" sx="102000" sy="102000" algn="ctr"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62" name="Picture 61"/>
          <p:cNvPicPr>
            <a:picLocks noChangeAspect="1"/>
          </p:cNvPicPr>
          <p:nvPr/>
        </p:nvPicPr>
        <p:blipFill>
          <a:blip r:embed="rId17"/>
          <a:stretch>
            <a:fillRect/>
          </a:stretch>
        </p:blipFill>
        <p:spPr>
          <a:xfrm>
            <a:off x="4426511" y="3525068"/>
            <a:ext cx="334225" cy="338404"/>
          </a:xfrm>
          <a:prstGeom prst="rect">
            <a:avLst/>
          </a:prstGeom>
          <a:effectLst>
            <a:outerShdw blurRad="63500" sx="102000" sy="102000" algn="ctr" rotWithShape="0">
              <a:prstClr val="black">
                <a:alpha val="40000"/>
              </a:prstClr>
            </a:outerShdw>
          </a:effectLst>
        </p:spPr>
      </p:pic>
      <p:pic>
        <p:nvPicPr>
          <p:cNvPr id="63" name="Picture 14" descr="http://www.tss-stl.org/SiteAssets/become-involved/adv_mktg_icon_1.png"/>
          <p:cNvPicPr>
            <a:picLocks noChangeAspect="1" noChangeArrowheads="1"/>
          </p:cNvPicPr>
          <p:nvPr/>
        </p:nvPicPr>
        <p:blipFill rotWithShape="1">
          <a:blip r:embed="rId18" cstate="print">
            <a:biLevel thresh="50000"/>
            <a:extLst>
              <a:ext uri="{28A0092B-C50C-407E-A947-70E740481C1C}">
                <a14:useLocalDpi xmlns:a14="http://schemas.microsoft.com/office/drawing/2010/main" val="0"/>
              </a:ext>
            </a:extLst>
          </a:blip>
          <a:srcRect l="15962" r="13078" b="6131"/>
          <a:stretch/>
        </p:blipFill>
        <p:spPr bwMode="auto">
          <a:xfrm>
            <a:off x="3844091" y="3490580"/>
            <a:ext cx="273926" cy="344496"/>
          </a:xfrm>
          <a:prstGeom prst="round2DiagRect">
            <a:avLst/>
          </a:prstGeom>
          <a:noFill/>
          <a:effectLst>
            <a:outerShdw blurRad="63500" sx="102000" sy="102000" algn="ctr"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64" name="Picture 2" descr="http://www.corero.com/img/layout/icon-mssp.png"/>
          <p:cNvPicPr>
            <a:picLocks noChangeAspect="1" noChangeArrowheads="1"/>
          </p:cNvPicPr>
          <p:nvPr/>
        </p:nvPicPr>
        <p:blipFill>
          <a:blip r:embed="rId19" cstate="print">
            <a:biLevel thresh="25000"/>
            <a:extLst>
              <a:ext uri="{28A0092B-C50C-407E-A947-70E740481C1C}">
                <a14:useLocalDpi xmlns:a14="http://schemas.microsoft.com/office/drawing/2010/main" val="0"/>
              </a:ext>
            </a:extLst>
          </a:blip>
          <a:srcRect/>
          <a:stretch>
            <a:fillRect/>
          </a:stretch>
        </p:blipFill>
        <p:spPr bwMode="auto">
          <a:xfrm>
            <a:off x="2615679" y="3500341"/>
            <a:ext cx="371807" cy="374075"/>
          </a:xfrm>
          <a:prstGeom prst="rect">
            <a:avLst/>
          </a:prstGeom>
          <a:noFill/>
          <a:effectLst>
            <a:outerShdw blurRad="63500" sx="102000" sy="102000" algn="ctr"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13453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50" name="Rectangle 49"/>
          <p:cNvSpPr/>
          <p:nvPr/>
        </p:nvSpPr>
        <p:spPr>
          <a:xfrm>
            <a:off x="1618414" y="2355454"/>
            <a:ext cx="577484" cy="884936"/>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1618413" y="4002043"/>
            <a:ext cx="577484" cy="884936"/>
          </a:xfrm>
          <a:prstGeom prst="rect">
            <a:avLst/>
          </a:prstGeom>
          <a:solidFill>
            <a:srgbClr val="F4A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1618412" y="5646949"/>
            <a:ext cx="577484" cy="884936"/>
          </a:xfrm>
          <a:prstGeom prst="rect">
            <a:avLst/>
          </a:prstGeom>
          <a:solidFill>
            <a:srgbClr val="53A3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5016772" y="2356576"/>
            <a:ext cx="577484" cy="88493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4994938" y="4003165"/>
            <a:ext cx="577484" cy="884936"/>
          </a:xfrm>
          <a:prstGeom prst="rect">
            <a:avLst/>
          </a:prstGeom>
          <a:solidFill>
            <a:srgbClr val="3C6A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4994937" y="5648071"/>
            <a:ext cx="577484" cy="884936"/>
          </a:xfrm>
          <a:prstGeom prst="rect">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4994937" y="704058"/>
            <a:ext cx="577484" cy="884936"/>
          </a:xfrm>
          <a:prstGeom prst="rect">
            <a:avLst/>
          </a:prstGeom>
          <a:solidFill>
            <a:srgbClr val="6BA4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618414" y="702937"/>
            <a:ext cx="577484" cy="88493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ound Diagonal Corner Rectangle 92"/>
          <p:cNvSpPr/>
          <p:nvPr/>
        </p:nvSpPr>
        <p:spPr>
          <a:xfrm>
            <a:off x="2029765" y="426495"/>
            <a:ext cx="1486081" cy="1448554"/>
          </a:xfrm>
          <a:prstGeom prst="round2DiagRect">
            <a:avLst/>
          </a:prstGeom>
          <a:solidFill>
            <a:srgbClr val="C00000"/>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lIns="0" tIns="91440" rIns="0" rtlCol="0" anchor="ctr" anchorCtr="1"/>
          <a:lstStyle/>
          <a:p>
            <a:pPr algn="ctr"/>
            <a:r>
              <a:rPr lang="en-US" sz="1400" b="1" dirty="0" smtClean="0">
                <a:ln>
                  <a:solidFill>
                    <a:schemeClr val="bg1"/>
                  </a:solidFill>
                </a:ln>
                <a:solidFill>
                  <a:schemeClr val="bg1"/>
                </a:solidFill>
                <a:effectLst>
                  <a:outerShdw blurRad="38100" dist="38100" dir="2700000" algn="tl">
                    <a:srgbClr val="000000">
                      <a:alpha val="43137"/>
                    </a:srgbClr>
                  </a:outerShdw>
                </a:effectLst>
                <a:latin typeface="Bradley Hand ITC" panose="03070402050302030203" pitchFamily="66" charset="0"/>
              </a:rPr>
              <a:t>Challenge The Frontiers Of Cure</a:t>
            </a:r>
            <a:endParaRPr lang="en-US" sz="1400" b="1" dirty="0">
              <a:ln>
                <a:solidFill>
                  <a:schemeClr val="bg1"/>
                </a:solidFill>
              </a:ln>
              <a:solidFill>
                <a:schemeClr val="bg1"/>
              </a:solidFill>
              <a:effectLst>
                <a:outerShdw blurRad="38100" dist="38100" dir="2700000" algn="tl">
                  <a:srgbClr val="000000">
                    <a:alpha val="43137"/>
                  </a:srgbClr>
                </a:outerShdw>
              </a:effectLst>
              <a:latin typeface="Bradley Hand ITC" panose="03070402050302030203" pitchFamily="66" charset="0"/>
            </a:endParaRPr>
          </a:p>
        </p:txBody>
      </p:sp>
      <p:sp>
        <p:nvSpPr>
          <p:cNvPr id="79" name="Round Diagonal Corner Rectangle 78"/>
          <p:cNvSpPr/>
          <p:nvPr/>
        </p:nvSpPr>
        <p:spPr>
          <a:xfrm>
            <a:off x="405948" y="3720234"/>
            <a:ext cx="1448553" cy="1448554"/>
          </a:xfrm>
          <a:prstGeom prst="round2DiagRect">
            <a:avLst/>
          </a:prstGeom>
          <a:solidFill>
            <a:srgbClr val="F4AA00"/>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80" name="Round Diagonal Corner Rectangle 79"/>
          <p:cNvSpPr/>
          <p:nvPr/>
        </p:nvSpPr>
        <p:spPr>
          <a:xfrm>
            <a:off x="3763824" y="3721356"/>
            <a:ext cx="1448553" cy="1448554"/>
          </a:xfrm>
          <a:prstGeom prst="round2DiagRect">
            <a:avLst/>
          </a:prstGeom>
          <a:solidFill>
            <a:srgbClr val="3C6A30"/>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81" name="Round Diagonal Corner Rectangle 80"/>
          <p:cNvSpPr/>
          <p:nvPr/>
        </p:nvSpPr>
        <p:spPr>
          <a:xfrm>
            <a:off x="3763823" y="5366262"/>
            <a:ext cx="1448553" cy="1448554"/>
          </a:xfrm>
          <a:prstGeom prst="round2DiagRect">
            <a:avLst/>
          </a:prstGeom>
          <a:solidFill>
            <a:srgbClr val="C55A1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82" name="Round Diagonal Corner Rectangle 81"/>
          <p:cNvSpPr/>
          <p:nvPr/>
        </p:nvSpPr>
        <p:spPr>
          <a:xfrm>
            <a:off x="405948" y="5365140"/>
            <a:ext cx="1448553" cy="1448554"/>
          </a:xfrm>
          <a:prstGeom prst="round2DiagRect">
            <a:avLst/>
          </a:prstGeom>
          <a:solidFill>
            <a:srgbClr val="53A3D5"/>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83" name="Round Diagonal Corner Rectangle 82"/>
          <p:cNvSpPr/>
          <p:nvPr/>
        </p:nvSpPr>
        <p:spPr>
          <a:xfrm>
            <a:off x="405948" y="2073645"/>
            <a:ext cx="1448553" cy="1448554"/>
          </a:xfrm>
          <a:prstGeom prst="round2DiagRect">
            <a:avLst/>
          </a:prstGeom>
          <a:solidFill>
            <a:srgbClr val="7030A0"/>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84" name="Round Diagonal Corner Rectangle 83"/>
          <p:cNvSpPr/>
          <p:nvPr/>
        </p:nvSpPr>
        <p:spPr>
          <a:xfrm>
            <a:off x="405948" y="426495"/>
            <a:ext cx="1448553" cy="1448554"/>
          </a:xfrm>
          <a:prstGeom prst="round2DiagRect">
            <a:avLst/>
          </a:prstGeom>
          <a:solidFill>
            <a:srgbClr val="C00000"/>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85" name="Round Diagonal Corner Rectangle 84"/>
          <p:cNvSpPr/>
          <p:nvPr/>
        </p:nvSpPr>
        <p:spPr>
          <a:xfrm>
            <a:off x="3763826" y="2074767"/>
            <a:ext cx="1448553" cy="1448554"/>
          </a:xfrm>
          <a:prstGeom prst="round2DiagRect">
            <a:avLst/>
          </a:prstGeom>
          <a:solidFill>
            <a:schemeClr val="accent1">
              <a:lumMod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86" name="Round Diagonal Corner Rectangle 85"/>
          <p:cNvSpPr/>
          <p:nvPr/>
        </p:nvSpPr>
        <p:spPr>
          <a:xfrm>
            <a:off x="3763826" y="426495"/>
            <a:ext cx="1448553" cy="1448554"/>
          </a:xfrm>
          <a:prstGeom prst="round2DiagRect">
            <a:avLst/>
          </a:prstGeom>
          <a:solidFill>
            <a:srgbClr val="6BA42C"/>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88" name="Round Diagonal Corner Rectangle 87"/>
          <p:cNvSpPr/>
          <p:nvPr/>
        </p:nvSpPr>
        <p:spPr>
          <a:xfrm>
            <a:off x="2035455" y="3720234"/>
            <a:ext cx="1448553" cy="1448554"/>
          </a:xfrm>
          <a:prstGeom prst="round2DiagRect">
            <a:avLst/>
          </a:prstGeom>
          <a:solidFill>
            <a:srgbClr val="F4AA00"/>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lIns="0" tIns="91440" rIns="0" rtlCol="0" anchor="ctr" anchorCtr="1"/>
          <a:lstStyle/>
          <a:p>
            <a:pPr algn="ctr"/>
            <a:r>
              <a:rPr lang="en-US" sz="1400" b="1" dirty="0" smtClean="0">
                <a:ln>
                  <a:solidFill>
                    <a:schemeClr val="bg1"/>
                  </a:solidFill>
                </a:ln>
                <a:solidFill>
                  <a:schemeClr val="bg1"/>
                </a:solidFill>
                <a:effectLst>
                  <a:outerShdw blurRad="38100" dist="38100" dir="2700000" algn="tl">
                    <a:srgbClr val="000000">
                      <a:alpha val="43137"/>
                    </a:srgbClr>
                  </a:outerShdw>
                </a:effectLst>
                <a:latin typeface="Bradley Hand ITC" panose="03070402050302030203" pitchFamily="66" charset="0"/>
              </a:rPr>
              <a:t>Develop Evidence Based Safe Practice </a:t>
            </a:r>
            <a:endParaRPr lang="en-US" sz="1400" b="1" dirty="0">
              <a:ln>
                <a:solidFill>
                  <a:schemeClr val="bg1"/>
                </a:solidFill>
              </a:ln>
              <a:solidFill>
                <a:schemeClr val="bg1"/>
              </a:solidFill>
              <a:effectLst>
                <a:outerShdw blurRad="38100" dist="38100" dir="2700000" algn="tl">
                  <a:srgbClr val="000000">
                    <a:alpha val="43137"/>
                  </a:srgbClr>
                </a:outerShdw>
              </a:effectLst>
              <a:latin typeface="Bradley Hand ITC" panose="03070402050302030203" pitchFamily="66" charset="0"/>
            </a:endParaRPr>
          </a:p>
        </p:txBody>
      </p:sp>
      <p:sp>
        <p:nvSpPr>
          <p:cNvPr id="89" name="Round Diagonal Corner Rectangle 88"/>
          <p:cNvSpPr/>
          <p:nvPr/>
        </p:nvSpPr>
        <p:spPr>
          <a:xfrm>
            <a:off x="5393331" y="3721356"/>
            <a:ext cx="1448553" cy="1448554"/>
          </a:xfrm>
          <a:prstGeom prst="round2DiagRect">
            <a:avLst/>
          </a:prstGeom>
          <a:solidFill>
            <a:srgbClr val="3C6A30"/>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lIns="0" tIns="91440" rIns="0" rtlCol="0" anchor="ctr" anchorCtr="1"/>
          <a:lstStyle/>
          <a:p>
            <a:pPr algn="ctr"/>
            <a:r>
              <a:rPr lang="en-US" sz="1400" b="1" dirty="0" smtClean="0">
                <a:ln>
                  <a:solidFill>
                    <a:schemeClr val="bg1"/>
                  </a:solidFill>
                </a:ln>
                <a:solidFill>
                  <a:schemeClr val="bg1"/>
                </a:solidFill>
                <a:effectLst>
                  <a:outerShdw blurRad="38100" dist="38100" dir="2700000" algn="tl">
                    <a:srgbClr val="000000">
                      <a:alpha val="43137"/>
                    </a:srgbClr>
                  </a:outerShdw>
                </a:effectLst>
                <a:latin typeface="Bradley Hand ITC" panose="03070402050302030203" pitchFamily="66" charset="0"/>
              </a:rPr>
              <a:t>A Role Model For Environmental Responsibility</a:t>
            </a:r>
            <a:endParaRPr lang="en-US" sz="1400" b="1" dirty="0">
              <a:ln>
                <a:solidFill>
                  <a:schemeClr val="bg1"/>
                </a:solidFill>
              </a:ln>
              <a:solidFill>
                <a:schemeClr val="bg1"/>
              </a:solidFill>
              <a:effectLst>
                <a:outerShdw blurRad="38100" dist="38100" dir="2700000" algn="tl">
                  <a:srgbClr val="000000">
                    <a:alpha val="43137"/>
                  </a:srgbClr>
                </a:outerShdw>
              </a:effectLst>
              <a:latin typeface="Bradley Hand ITC" panose="03070402050302030203" pitchFamily="66" charset="0"/>
            </a:endParaRPr>
          </a:p>
        </p:txBody>
      </p:sp>
      <p:sp>
        <p:nvSpPr>
          <p:cNvPr id="90" name="Round Diagonal Corner Rectangle 89"/>
          <p:cNvSpPr/>
          <p:nvPr/>
        </p:nvSpPr>
        <p:spPr>
          <a:xfrm>
            <a:off x="5393330" y="5366262"/>
            <a:ext cx="1448553" cy="1448554"/>
          </a:xfrm>
          <a:prstGeom prst="round2DiagRect">
            <a:avLst/>
          </a:prstGeom>
          <a:solidFill>
            <a:srgbClr val="C55A1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lIns="0" tIns="91440" rIns="0" rtlCol="0" anchor="ctr" anchorCtr="1"/>
          <a:lstStyle/>
          <a:p>
            <a:pPr algn="ctr"/>
            <a:r>
              <a:rPr lang="en-US" sz="1400" b="1" dirty="0" smtClean="0">
                <a:ln>
                  <a:solidFill>
                    <a:schemeClr val="bg1"/>
                  </a:solidFill>
                </a:ln>
                <a:solidFill>
                  <a:schemeClr val="bg1"/>
                </a:solidFill>
                <a:effectLst>
                  <a:outerShdw blurRad="38100" dist="38100" dir="2700000" algn="tl">
                    <a:srgbClr val="000000">
                      <a:alpha val="43137"/>
                    </a:srgbClr>
                  </a:outerShdw>
                </a:effectLst>
                <a:latin typeface="Bradley Hand ITC" panose="03070402050302030203" pitchFamily="66" charset="0"/>
              </a:rPr>
              <a:t>Build The Capacity Of Professional Calibers</a:t>
            </a:r>
            <a:endParaRPr lang="en-US" sz="1400" b="1" dirty="0">
              <a:ln>
                <a:solidFill>
                  <a:schemeClr val="bg1"/>
                </a:solidFill>
              </a:ln>
              <a:solidFill>
                <a:schemeClr val="bg1"/>
              </a:solidFill>
              <a:effectLst>
                <a:outerShdw blurRad="38100" dist="38100" dir="2700000" algn="tl">
                  <a:srgbClr val="000000">
                    <a:alpha val="43137"/>
                  </a:srgbClr>
                </a:outerShdw>
              </a:effectLst>
              <a:latin typeface="Bradley Hand ITC" panose="03070402050302030203" pitchFamily="66" charset="0"/>
            </a:endParaRPr>
          </a:p>
        </p:txBody>
      </p:sp>
      <p:sp>
        <p:nvSpPr>
          <p:cNvPr id="91" name="Round Diagonal Corner Rectangle 90"/>
          <p:cNvSpPr/>
          <p:nvPr/>
        </p:nvSpPr>
        <p:spPr>
          <a:xfrm>
            <a:off x="2035455" y="5365140"/>
            <a:ext cx="1448553" cy="1448554"/>
          </a:xfrm>
          <a:prstGeom prst="round2DiagRect">
            <a:avLst/>
          </a:prstGeom>
          <a:solidFill>
            <a:srgbClr val="53A3D5"/>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lIns="0" tIns="91440" rIns="0" rtlCol="0" anchor="ctr" anchorCtr="1"/>
          <a:lstStyle/>
          <a:p>
            <a:pPr algn="ctr"/>
            <a:r>
              <a:rPr lang="en-US" sz="1400" b="1" dirty="0" smtClean="0">
                <a:ln>
                  <a:solidFill>
                    <a:schemeClr val="bg1"/>
                  </a:solidFill>
                </a:ln>
                <a:solidFill>
                  <a:schemeClr val="bg1"/>
                </a:solidFill>
                <a:effectLst>
                  <a:outerShdw blurRad="38100" dist="38100" dir="2700000" algn="tl">
                    <a:srgbClr val="000000">
                      <a:alpha val="43137"/>
                    </a:srgbClr>
                  </a:outerShdw>
                </a:effectLst>
                <a:latin typeface="Bradley Hand ITC" panose="03070402050302030203" pitchFamily="66" charset="0"/>
              </a:rPr>
              <a:t>Community Engagement And Public Awareness</a:t>
            </a:r>
            <a:endParaRPr lang="en-US" sz="1400" b="1" dirty="0">
              <a:ln>
                <a:solidFill>
                  <a:schemeClr val="bg1"/>
                </a:solidFill>
              </a:ln>
              <a:solidFill>
                <a:schemeClr val="bg1"/>
              </a:solidFill>
              <a:effectLst>
                <a:outerShdw blurRad="38100" dist="38100" dir="2700000" algn="tl">
                  <a:srgbClr val="000000">
                    <a:alpha val="43137"/>
                  </a:srgbClr>
                </a:outerShdw>
              </a:effectLst>
              <a:latin typeface="Bradley Hand ITC" panose="03070402050302030203" pitchFamily="66" charset="0"/>
            </a:endParaRPr>
          </a:p>
        </p:txBody>
      </p:sp>
      <p:sp>
        <p:nvSpPr>
          <p:cNvPr id="92" name="Round Diagonal Corner Rectangle 91"/>
          <p:cNvSpPr/>
          <p:nvPr/>
        </p:nvSpPr>
        <p:spPr>
          <a:xfrm>
            <a:off x="2035456" y="2073645"/>
            <a:ext cx="1480584" cy="1448554"/>
          </a:xfrm>
          <a:prstGeom prst="round2DiagRect">
            <a:avLst/>
          </a:prstGeom>
          <a:solidFill>
            <a:srgbClr val="7030A0"/>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lIns="0" tIns="91440" rIns="0" rtlCol="0" anchor="ctr" anchorCtr="1"/>
          <a:lstStyle/>
          <a:p>
            <a:pPr algn="ctr"/>
            <a:r>
              <a:rPr lang="en-US" sz="1400" b="1" dirty="0" smtClean="0">
                <a:ln>
                  <a:solidFill>
                    <a:schemeClr val="bg1"/>
                  </a:solidFill>
                </a:ln>
                <a:solidFill>
                  <a:schemeClr val="bg1"/>
                </a:solidFill>
                <a:effectLst>
                  <a:outerShdw blurRad="38100" dist="38100" dir="2700000" algn="tl">
                    <a:srgbClr val="000000">
                      <a:alpha val="43137"/>
                    </a:srgbClr>
                  </a:outerShdw>
                </a:effectLst>
                <a:latin typeface="Bradley Hand ITC" panose="03070402050302030203" pitchFamily="66" charset="0"/>
              </a:rPr>
              <a:t>Build On And Expand Research Core</a:t>
            </a:r>
            <a:endParaRPr lang="en-US" sz="1400" b="1" dirty="0">
              <a:ln>
                <a:solidFill>
                  <a:schemeClr val="bg1"/>
                </a:solidFill>
              </a:ln>
              <a:solidFill>
                <a:schemeClr val="bg1"/>
              </a:solidFill>
              <a:effectLst>
                <a:outerShdw blurRad="38100" dist="38100" dir="2700000" algn="tl">
                  <a:srgbClr val="000000">
                    <a:alpha val="43137"/>
                  </a:srgbClr>
                </a:outerShdw>
              </a:effectLst>
              <a:latin typeface="Bradley Hand ITC" panose="03070402050302030203" pitchFamily="66" charset="0"/>
            </a:endParaRPr>
          </a:p>
        </p:txBody>
      </p:sp>
      <p:sp>
        <p:nvSpPr>
          <p:cNvPr id="94" name="Round Diagonal Corner Rectangle 93"/>
          <p:cNvSpPr/>
          <p:nvPr/>
        </p:nvSpPr>
        <p:spPr>
          <a:xfrm>
            <a:off x="5393333" y="2074767"/>
            <a:ext cx="1448553" cy="1448554"/>
          </a:xfrm>
          <a:prstGeom prst="round2DiagRect">
            <a:avLst/>
          </a:prstGeom>
          <a:solidFill>
            <a:schemeClr val="accent1">
              <a:lumMod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lIns="0" tIns="91440" rIns="0" rtlCol="0" anchor="ctr" anchorCtr="1"/>
          <a:lstStyle/>
          <a:p>
            <a:pPr algn="ctr"/>
            <a:r>
              <a:rPr lang="en-US" sz="1400" b="1" dirty="0" smtClean="0">
                <a:ln>
                  <a:solidFill>
                    <a:schemeClr val="bg1"/>
                  </a:solidFill>
                </a:ln>
                <a:solidFill>
                  <a:schemeClr val="bg1"/>
                </a:solidFill>
                <a:effectLst>
                  <a:outerShdw blurRad="38100" dist="38100" dir="2700000" algn="tl">
                    <a:srgbClr val="000000">
                      <a:alpha val="43137"/>
                    </a:srgbClr>
                  </a:outerShdw>
                </a:effectLst>
                <a:latin typeface="Bradley Hand ITC" panose="03070402050302030203" pitchFamily="66" charset="0"/>
              </a:rPr>
              <a:t>Quality In Every Aspect Of Operation</a:t>
            </a:r>
            <a:endParaRPr lang="en-US" sz="1400" b="1" dirty="0">
              <a:ln>
                <a:solidFill>
                  <a:schemeClr val="bg1"/>
                </a:solidFill>
              </a:ln>
              <a:solidFill>
                <a:schemeClr val="bg1"/>
              </a:solidFill>
              <a:effectLst>
                <a:outerShdw blurRad="38100" dist="38100" dir="2700000" algn="tl">
                  <a:srgbClr val="000000">
                    <a:alpha val="43137"/>
                  </a:srgbClr>
                </a:outerShdw>
              </a:effectLst>
              <a:latin typeface="Bradley Hand ITC" panose="03070402050302030203" pitchFamily="66" charset="0"/>
            </a:endParaRPr>
          </a:p>
        </p:txBody>
      </p:sp>
      <p:sp>
        <p:nvSpPr>
          <p:cNvPr id="95" name="Round Diagonal Corner Rectangle 94"/>
          <p:cNvSpPr/>
          <p:nvPr/>
        </p:nvSpPr>
        <p:spPr>
          <a:xfrm>
            <a:off x="5393333" y="426495"/>
            <a:ext cx="1448553" cy="1448554"/>
          </a:xfrm>
          <a:prstGeom prst="round2DiagRect">
            <a:avLst/>
          </a:prstGeom>
          <a:solidFill>
            <a:srgbClr val="6BA42C"/>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lIns="0" tIns="91440" rIns="0" rtlCol="0" anchor="ctr" anchorCtr="1"/>
          <a:lstStyle/>
          <a:p>
            <a:pPr algn="ctr"/>
            <a:r>
              <a:rPr lang="en-US" sz="1400" b="1" dirty="0" smtClean="0">
                <a:ln>
                  <a:solidFill>
                    <a:schemeClr val="bg1"/>
                  </a:solidFill>
                </a:ln>
                <a:solidFill>
                  <a:schemeClr val="bg1"/>
                </a:solidFill>
                <a:effectLst>
                  <a:outerShdw blurRad="38100" dist="38100" dir="2700000" algn="tl">
                    <a:srgbClr val="000000">
                      <a:alpha val="43137"/>
                    </a:srgbClr>
                  </a:outerShdw>
                </a:effectLst>
                <a:latin typeface="Bradley Hand ITC" panose="03070402050302030203" pitchFamily="66" charset="0"/>
              </a:rPr>
              <a:t>Alleviate The Suffering Of Our Patients</a:t>
            </a:r>
            <a:endParaRPr lang="en-US" sz="1400" b="1" dirty="0">
              <a:ln>
                <a:solidFill>
                  <a:schemeClr val="bg1"/>
                </a:solidFill>
              </a:ln>
              <a:solidFill>
                <a:schemeClr val="bg1"/>
              </a:solidFill>
              <a:effectLst>
                <a:outerShdw blurRad="38100" dist="38100" dir="2700000" algn="tl">
                  <a:srgbClr val="000000">
                    <a:alpha val="43137"/>
                  </a:srgbClr>
                </a:outerShdw>
              </a:effectLst>
              <a:latin typeface="Bradley Hand ITC" panose="03070402050302030203" pitchFamily="66" charset="0"/>
            </a:endParaRPr>
          </a:p>
        </p:txBody>
      </p:sp>
      <p:pic>
        <p:nvPicPr>
          <p:cNvPr id="18" name="Picture 17"/>
          <p:cNvPicPr>
            <a:picLocks noChangeAspect="1"/>
          </p:cNvPicPr>
          <p:nvPr/>
        </p:nvPicPr>
        <p:blipFill>
          <a:blip r:embed="rId2">
            <a:biLevel thresh="75000"/>
          </a:blip>
          <a:stretch>
            <a:fillRect/>
          </a:stretch>
        </p:blipFill>
        <p:spPr>
          <a:xfrm>
            <a:off x="685511" y="690869"/>
            <a:ext cx="889425" cy="889425"/>
          </a:xfrm>
          <a:prstGeom prst="rect">
            <a:avLst/>
          </a:prstGeom>
          <a:effectLst>
            <a:outerShdw blurRad="63500" sx="102000" sy="102000" algn="ctr" rotWithShape="0">
              <a:prstClr val="black">
                <a:alpha val="40000"/>
              </a:prstClr>
            </a:outerShdw>
          </a:effectLst>
        </p:spPr>
      </p:pic>
      <p:sp>
        <p:nvSpPr>
          <p:cNvPr id="23" name="Round Diagonal Corner Rectangle 22"/>
          <p:cNvSpPr/>
          <p:nvPr/>
        </p:nvSpPr>
        <p:spPr>
          <a:xfrm>
            <a:off x="531647" y="551074"/>
            <a:ext cx="1197151" cy="1197152"/>
          </a:xfrm>
          <a:prstGeom prst="round2DiagRect">
            <a:avLst/>
          </a:prstGeom>
          <a:noFill/>
          <a:ln w="762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29" name="Round Diagonal Corner Rectangle 28"/>
          <p:cNvSpPr/>
          <p:nvPr/>
        </p:nvSpPr>
        <p:spPr>
          <a:xfrm>
            <a:off x="3889523" y="547951"/>
            <a:ext cx="1197151" cy="1197152"/>
          </a:xfrm>
          <a:prstGeom prst="round2DiagRect">
            <a:avLst/>
          </a:prstGeom>
          <a:noFill/>
          <a:ln w="762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31" name="Round Diagonal Corner Rectangle 30"/>
          <p:cNvSpPr/>
          <p:nvPr/>
        </p:nvSpPr>
        <p:spPr>
          <a:xfrm>
            <a:off x="531646" y="2199346"/>
            <a:ext cx="1197151" cy="1197152"/>
          </a:xfrm>
          <a:prstGeom prst="round2DiagRect">
            <a:avLst/>
          </a:prstGeom>
          <a:noFill/>
          <a:ln w="762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32" name="Round Diagonal Corner Rectangle 31"/>
          <p:cNvSpPr/>
          <p:nvPr/>
        </p:nvSpPr>
        <p:spPr>
          <a:xfrm>
            <a:off x="531645" y="3845935"/>
            <a:ext cx="1197151" cy="1197152"/>
          </a:xfrm>
          <a:prstGeom prst="round2DiagRect">
            <a:avLst/>
          </a:prstGeom>
          <a:noFill/>
          <a:ln w="762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33" name="Round Diagonal Corner Rectangle 32"/>
          <p:cNvSpPr/>
          <p:nvPr/>
        </p:nvSpPr>
        <p:spPr>
          <a:xfrm>
            <a:off x="531644" y="5490841"/>
            <a:ext cx="1197151" cy="1197152"/>
          </a:xfrm>
          <a:prstGeom prst="round2DiagRect">
            <a:avLst/>
          </a:prstGeom>
          <a:noFill/>
          <a:ln w="762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36" name="Round Diagonal Corner Rectangle 35"/>
          <p:cNvSpPr/>
          <p:nvPr/>
        </p:nvSpPr>
        <p:spPr>
          <a:xfrm>
            <a:off x="3889522" y="2200468"/>
            <a:ext cx="1197151" cy="1197152"/>
          </a:xfrm>
          <a:prstGeom prst="round2DiagRect">
            <a:avLst/>
          </a:prstGeom>
          <a:noFill/>
          <a:ln w="762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38" name="Round Diagonal Corner Rectangle 37"/>
          <p:cNvSpPr/>
          <p:nvPr/>
        </p:nvSpPr>
        <p:spPr>
          <a:xfrm>
            <a:off x="3889521" y="3847057"/>
            <a:ext cx="1197151" cy="1197152"/>
          </a:xfrm>
          <a:prstGeom prst="round2DiagRect">
            <a:avLst/>
          </a:prstGeom>
          <a:noFill/>
          <a:ln w="762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sp>
        <p:nvSpPr>
          <p:cNvPr id="41" name="Round Diagonal Corner Rectangle 40"/>
          <p:cNvSpPr/>
          <p:nvPr/>
        </p:nvSpPr>
        <p:spPr>
          <a:xfrm>
            <a:off x="3889521" y="5491963"/>
            <a:ext cx="1197151" cy="1197152"/>
          </a:xfrm>
          <a:prstGeom prst="round2DiagRect">
            <a:avLst/>
          </a:prstGeom>
          <a:noFill/>
          <a:ln w="762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1200" b="1" dirty="0">
              <a:solidFill>
                <a:schemeClr val="bg1"/>
              </a:solidFill>
              <a:effectLst>
                <a:outerShdw blurRad="38100" dist="38100" dir="2700000" algn="tl">
                  <a:srgbClr val="000000">
                    <a:alpha val="43137"/>
                  </a:srgbClr>
                </a:outerShdw>
              </a:effectLst>
            </a:endParaRPr>
          </a:p>
        </p:txBody>
      </p:sp>
      <p:pic>
        <p:nvPicPr>
          <p:cNvPr id="48" name="Picture 47"/>
          <p:cNvPicPr>
            <a:picLocks noChangeAspect="1"/>
          </p:cNvPicPr>
          <p:nvPr/>
        </p:nvPicPr>
        <p:blipFill>
          <a:blip r:embed="rId3">
            <a:biLevel thresh="75000"/>
          </a:blip>
          <a:stretch>
            <a:fillRect/>
          </a:stretch>
        </p:blipFill>
        <p:spPr>
          <a:xfrm>
            <a:off x="4004332" y="706335"/>
            <a:ext cx="889996" cy="889996"/>
          </a:xfrm>
          <a:prstGeom prst="rect">
            <a:avLst/>
          </a:prstGeom>
          <a:effectLst>
            <a:outerShdw blurRad="63500" sx="102000" sy="102000" algn="ctr" rotWithShape="0">
              <a:prstClr val="black">
                <a:alpha val="40000"/>
              </a:prstClr>
            </a:outerShdw>
          </a:effectLst>
        </p:spPr>
      </p:pic>
      <p:sp>
        <p:nvSpPr>
          <p:cNvPr id="21" name="5-Point Star 20"/>
          <p:cNvSpPr/>
          <p:nvPr/>
        </p:nvSpPr>
        <p:spPr>
          <a:xfrm>
            <a:off x="1563533" y="980372"/>
            <a:ext cx="346773" cy="346773"/>
          </a:xfrm>
          <a:prstGeom prst="ellipse">
            <a:avLst/>
          </a:prstGeom>
          <a:solidFill>
            <a:schemeClr val="bg1"/>
          </a:solidFill>
          <a:ln w="76200">
            <a:solidFill>
              <a:srgbClr val="C00000"/>
            </a:solidFill>
          </a:ln>
          <a:effectLst/>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nchorCtr="1"/>
          <a:lstStyle/>
          <a:p>
            <a:pPr algn="ctr"/>
            <a:r>
              <a:rPr lang="en-US" b="1" dirty="0" smtClean="0">
                <a:ln>
                  <a:solidFill>
                    <a:srgbClr val="C00000"/>
                  </a:solidFill>
                </a:ln>
                <a:solidFill>
                  <a:srgbClr val="C00000"/>
                </a:solidFill>
                <a:latin typeface="Bradley Hand ITC" panose="03070402050302030203" pitchFamily="66" charset="0"/>
              </a:rPr>
              <a:t>1</a:t>
            </a:r>
            <a:endParaRPr lang="en-US" b="1" dirty="0">
              <a:ln>
                <a:solidFill>
                  <a:srgbClr val="C00000"/>
                </a:solidFill>
              </a:ln>
              <a:solidFill>
                <a:srgbClr val="C00000"/>
              </a:solidFill>
              <a:latin typeface="Bradley Hand ITC" panose="03070402050302030203" pitchFamily="66" charset="0"/>
            </a:endParaRPr>
          </a:p>
        </p:txBody>
      </p:sp>
      <p:sp>
        <p:nvSpPr>
          <p:cNvPr id="43" name="5-Point Star 42"/>
          <p:cNvSpPr/>
          <p:nvPr/>
        </p:nvSpPr>
        <p:spPr>
          <a:xfrm>
            <a:off x="4906962" y="980372"/>
            <a:ext cx="346773" cy="346773"/>
          </a:xfrm>
          <a:prstGeom prst="ellipse">
            <a:avLst/>
          </a:prstGeom>
          <a:solidFill>
            <a:schemeClr val="bg1"/>
          </a:solidFill>
          <a:ln w="76200">
            <a:solidFill>
              <a:srgbClr val="6BA42C"/>
            </a:solidFill>
          </a:ln>
          <a:effectLst/>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nchorCtr="1"/>
          <a:lstStyle/>
          <a:p>
            <a:pPr algn="ctr"/>
            <a:r>
              <a:rPr lang="en-US" b="1" dirty="0" smtClean="0">
                <a:ln>
                  <a:solidFill>
                    <a:srgbClr val="6BA42C"/>
                  </a:solidFill>
                </a:ln>
                <a:solidFill>
                  <a:srgbClr val="6BA42C"/>
                </a:solidFill>
                <a:latin typeface="Bradley Hand ITC" panose="03070402050302030203" pitchFamily="66" charset="0"/>
              </a:rPr>
              <a:t>2</a:t>
            </a:r>
            <a:endParaRPr lang="en-US" b="1" dirty="0">
              <a:ln>
                <a:solidFill>
                  <a:srgbClr val="6BA42C"/>
                </a:solidFill>
              </a:ln>
              <a:solidFill>
                <a:srgbClr val="6BA42C"/>
              </a:solidFill>
              <a:latin typeface="Bradley Hand ITC" panose="03070402050302030203" pitchFamily="66" charset="0"/>
            </a:endParaRPr>
          </a:p>
        </p:txBody>
      </p:sp>
      <p:sp>
        <p:nvSpPr>
          <p:cNvPr id="58" name="5-Point Star 57"/>
          <p:cNvSpPr/>
          <p:nvPr/>
        </p:nvSpPr>
        <p:spPr>
          <a:xfrm>
            <a:off x="1563533" y="2645346"/>
            <a:ext cx="346773" cy="346773"/>
          </a:xfrm>
          <a:prstGeom prst="ellipse">
            <a:avLst/>
          </a:prstGeom>
          <a:solidFill>
            <a:schemeClr val="bg1"/>
          </a:solidFill>
          <a:ln w="76200">
            <a:solidFill>
              <a:srgbClr val="7030A0"/>
            </a:solidFill>
          </a:ln>
          <a:effectLst/>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nchorCtr="1"/>
          <a:lstStyle/>
          <a:p>
            <a:pPr algn="ctr"/>
            <a:r>
              <a:rPr lang="en-US" b="1" dirty="0" smtClean="0">
                <a:ln>
                  <a:solidFill>
                    <a:srgbClr val="7030A0"/>
                  </a:solidFill>
                </a:ln>
                <a:solidFill>
                  <a:srgbClr val="7030A0"/>
                </a:solidFill>
                <a:latin typeface="Bradley Hand ITC" panose="03070402050302030203" pitchFamily="66" charset="0"/>
              </a:rPr>
              <a:t>3</a:t>
            </a:r>
            <a:endParaRPr lang="en-US" b="1" dirty="0">
              <a:ln>
                <a:solidFill>
                  <a:srgbClr val="7030A0"/>
                </a:solidFill>
              </a:ln>
              <a:solidFill>
                <a:srgbClr val="7030A0"/>
              </a:solidFill>
              <a:latin typeface="Bradley Hand ITC" panose="03070402050302030203" pitchFamily="66" charset="0"/>
            </a:endParaRPr>
          </a:p>
        </p:txBody>
      </p:sp>
      <p:sp>
        <p:nvSpPr>
          <p:cNvPr id="59" name="5-Point Star 58"/>
          <p:cNvSpPr/>
          <p:nvPr/>
        </p:nvSpPr>
        <p:spPr>
          <a:xfrm>
            <a:off x="1563533" y="4290252"/>
            <a:ext cx="346773" cy="346773"/>
          </a:xfrm>
          <a:prstGeom prst="ellipse">
            <a:avLst/>
          </a:prstGeom>
          <a:solidFill>
            <a:schemeClr val="bg1"/>
          </a:solidFill>
          <a:ln w="76200">
            <a:solidFill>
              <a:srgbClr val="F4AA00"/>
            </a:solidFill>
          </a:ln>
          <a:effectLst/>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nchorCtr="1"/>
          <a:lstStyle/>
          <a:p>
            <a:pPr algn="ctr"/>
            <a:r>
              <a:rPr lang="en-US" b="1" dirty="0" smtClean="0">
                <a:ln>
                  <a:solidFill>
                    <a:srgbClr val="F4AA00"/>
                  </a:solidFill>
                </a:ln>
                <a:solidFill>
                  <a:srgbClr val="F4AA00"/>
                </a:solidFill>
                <a:latin typeface="Bradley Hand ITC" panose="03070402050302030203" pitchFamily="66" charset="0"/>
              </a:rPr>
              <a:t>5</a:t>
            </a:r>
            <a:endParaRPr lang="en-US" b="1" dirty="0">
              <a:ln>
                <a:solidFill>
                  <a:srgbClr val="F4AA00"/>
                </a:solidFill>
              </a:ln>
              <a:solidFill>
                <a:srgbClr val="F4AA00"/>
              </a:solidFill>
              <a:latin typeface="Bradley Hand ITC" panose="03070402050302030203" pitchFamily="66" charset="0"/>
            </a:endParaRPr>
          </a:p>
        </p:txBody>
      </p:sp>
      <p:sp>
        <p:nvSpPr>
          <p:cNvPr id="60" name="5-Point Star 59"/>
          <p:cNvSpPr/>
          <p:nvPr/>
        </p:nvSpPr>
        <p:spPr>
          <a:xfrm>
            <a:off x="1563533" y="5935158"/>
            <a:ext cx="346773" cy="346773"/>
          </a:xfrm>
          <a:prstGeom prst="ellipse">
            <a:avLst/>
          </a:prstGeom>
          <a:solidFill>
            <a:schemeClr val="bg1"/>
          </a:solidFill>
          <a:ln w="76200">
            <a:solidFill>
              <a:srgbClr val="53A3D5"/>
            </a:solidFill>
          </a:ln>
          <a:effectLst/>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nchorCtr="1"/>
          <a:lstStyle/>
          <a:p>
            <a:pPr algn="ctr"/>
            <a:r>
              <a:rPr lang="en-US" b="1" dirty="0" smtClean="0">
                <a:ln>
                  <a:solidFill>
                    <a:srgbClr val="53A3D5"/>
                  </a:solidFill>
                </a:ln>
                <a:solidFill>
                  <a:srgbClr val="53A3D5"/>
                </a:solidFill>
                <a:latin typeface="Bradley Hand ITC" panose="03070402050302030203" pitchFamily="66" charset="0"/>
              </a:rPr>
              <a:t>7</a:t>
            </a:r>
            <a:endParaRPr lang="en-US" b="1" dirty="0">
              <a:ln>
                <a:solidFill>
                  <a:srgbClr val="53A3D5"/>
                </a:solidFill>
              </a:ln>
              <a:solidFill>
                <a:srgbClr val="53A3D5"/>
              </a:solidFill>
              <a:latin typeface="Bradley Hand ITC" panose="03070402050302030203" pitchFamily="66" charset="0"/>
            </a:endParaRPr>
          </a:p>
        </p:txBody>
      </p:sp>
      <p:sp>
        <p:nvSpPr>
          <p:cNvPr id="61" name="5-Point Star 60"/>
          <p:cNvSpPr/>
          <p:nvPr/>
        </p:nvSpPr>
        <p:spPr>
          <a:xfrm>
            <a:off x="4907780" y="2632866"/>
            <a:ext cx="346773" cy="346773"/>
          </a:xfrm>
          <a:prstGeom prst="ellipse">
            <a:avLst/>
          </a:prstGeom>
          <a:solidFill>
            <a:schemeClr val="bg1"/>
          </a:solidFill>
          <a:ln w="76200">
            <a:solidFill>
              <a:srgbClr val="1F4E79"/>
            </a:solidFill>
          </a:ln>
          <a:effectLst/>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nchorCtr="1"/>
          <a:lstStyle/>
          <a:p>
            <a:pPr algn="ctr"/>
            <a:r>
              <a:rPr lang="en-US" b="1" dirty="0" smtClean="0">
                <a:ln>
                  <a:solidFill>
                    <a:srgbClr val="1F4E79"/>
                  </a:solidFill>
                </a:ln>
                <a:solidFill>
                  <a:schemeClr val="accent5">
                    <a:lumMod val="50000"/>
                  </a:schemeClr>
                </a:solidFill>
                <a:latin typeface="Bradley Hand ITC" panose="03070402050302030203" pitchFamily="66" charset="0"/>
              </a:rPr>
              <a:t>4</a:t>
            </a:r>
            <a:endParaRPr lang="en-US" b="1" dirty="0">
              <a:ln>
                <a:solidFill>
                  <a:srgbClr val="1F4E79"/>
                </a:solidFill>
              </a:ln>
              <a:solidFill>
                <a:schemeClr val="accent5">
                  <a:lumMod val="50000"/>
                </a:schemeClr>
              </a:solidFill>
              <a:latin typeface="Bradley Hand ITC" panose="03070402050302030203" pitchFamily="66" charset="0"/>
            </a:endParaRPr>
          </a:p>
        </p:txBody>
      </p:sp>
      <p:sp>
        <p:nvSpPr>
          <p:cNvPr id="62" name="5-Point Star 61"/>
          <p:cNvSpPr/>
          <p:nvPr/>
        </p:nvSpPr>
        <p:spPr>
          <a:xfrm>
            <a:off x="4906962" y="4276184"/>
            <a:ext cx="346773" cy="346773"/>
          </a:xfrm>
          <a:prstGeom prst="ellipse">
            <a:avLst/>
          </a:prstGeom>
          <a:solidFill>
            <a:schemeClr val="bg1"/>
          </a:solidFill>
          <a:ln w="76200">
            <a:solidFill>
              <a:srgbClr val="3C6A30"/>
            </a:solidFill>
          </a:ln>
          <a:effectLst/>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nchorCtr="1"/>
          <a:lstStyle/>
          <a:p>
            <a:pPr algn="ctr"/>
            <a:r>
              <a:rPr lang="en-US" b="1" dirty="0" smtClean="0">
                <a:ln>
                  <a:solidFill>
                    <a:srgbClr val="3C6A30"/>
                  </a:solidFill>
                </a:ln>
                <a:solidFill>
                  <a:srgbClr val="3C6A30"/>
                </a:solidFill>
                <a:latin typeface="Bradley Hand ITC" panose="03070402050302030203" pitchFamily="66" charset="0"/>
              </a:rPr>
              <a:t>6</a:t>
            </a:r>
            <a:endParaRPr lang="en-US" b="1" dirty="0">
              <a:ln>
                <a:solidFill>
                  <a:srgbClr val="3C6A30"/>
                </a:solidFill>
              </a:ln>
              <a:solidFill>
                <a:srgbClr val="3C6A30"/>
              </a:solidFill>
              <a:latin typeface="Bradley Hand ITC" panose="03070402050302030203" pitchFamily="66" charset="0"/>
            </a:endParaRPr>
          </a:p>
        </p:txBody>
      </p:sp>
      <p:sp>
        <p:nvSpPr>
          <p:cNvPr id="63" name="5-Point Star 62"/>
          <p:cNvSpPr/>
          <p:nvPr/>
        </p:nvSpPr>
        <p:spPr>
          <a:xfrm>
            <a:off x="4903442" y="5921090"/>
            <a:ext cx="346773" cy="346773"/>
          </a:xfrm>
          <a:prstGeom prst="ellipse">
            <a:avLst/>
          </a:prstGeom>
          <a:solidFill>
            <a:schemeClr val="bg1"/>
          </a:solidFill>
          <a:ln w="76200">
            <a:solidFill>
              <a:srgbClr val="C55A11"/>
            </a:solidFill>
          </a:ln>
          <a:effectLst/>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nchorCtr="1"/>
          <a:lstStyle/>
          <a:p>
            <a:pPr algn="ctr"/>
            <a:r>
              <a:rPr lang="en-US" b="1" dirty="0" smtClean="0">
                <a:ln>
                  <a:solidFill>
                    <a:srgbClr val="C55A11"/>
                  </a:solidFill>
                </a:ln>
                <a:solidFill>
                  <a:srgbClr val="C55A11"/>
                </a:solidFill>
                <a:latin typeface="Bradley Hand ITC" panose="03070402050302030203" pitchFamily="66" charset="0"/>
              </a:rPr>
              <a:t>8</a:t>
            </a:r>
            <a:endParaRPr lang="en-US" b="1" dirty="0">
              <a:ln>
                <a:solidFill>
                  <a:srgbClr val="C55A11"/>
                </a:solidFill>
              </a:ln>
              <a:solidFill>
                <a:srgbClr val="C55A11"/>
              </a:solidFill>
              <a:latin typeface="Bradley Hand ITC" panose="03070402050302030203" pitchFamily="66" charset="0"/>
            </a:endParaRPr>
          </a:p>
        </p:txBody>
      </p:sp>
      <p:pic>
        <p:nvPicPr>
          <p:cNvPr id="64" name="Picture 63"/>
          <p:cNvPicPr>
            <a:picLocks noChangeAspect="1"/>
          </p:cNvPicPr>
          <p:nvPr/>
        </p:nvPicPr>
        <p:blipFill>
          <a:blip r:embed="rId4">
            <a:biLevel thresh="75000"/>
          </a:blip>
          <a:stretch>
            <a:fillRect/>
          </a:stretch>
        </p:blipFill>
        <p:spPr>
          <a:xfrm>
            <a:off x="660539" y="2353000"/>
            <a:ext cx="886273" cy="886273"/>
          </a:xfrm>
          <a:prstGeom prst="rect">
            <a:avLst/>
          </a:prstGeom>
          <a:effectLst>
            <a:outerShdw blurRad="63500" sx="102000" sy="102000" algn="ctr" rotWithShape="0">
              <a:prstClr val="black">
                <a:alpha val="40000"/>
              </a:prstClr>
            </a:outerShdw>
          </a:effectLst>
        </p:spPr>
      </p:pic>
      <p:pic>
        <p:nvPicPr>
          <p:cNvPr id="65" name="Picture 64"/>
          <p:cNvPicPr>
            <a:picLocks noChangeAspect="1"/>
          </p:cNvPicPr>
          <p:nvPr/>
        </p:nvPicPr>
        <p:blipFill>
          <a:blip r:embed="rId5">
            <a:biLevel thresh="75000"/>
          </a:blip>
          <a:stretch>
            <a:fillRect/>
          </a:stretch>
        </p:blipFill>
        <p:spPr>
          <a:xfrm>
            <a:off x="3971259" y="2286199"/>
            <a:ext cx="1024008" cy="1024008"/>
          </a:xfrm>
          <a:prstGeom prst="rect">
            <a:avLst/>
          </a:prstGeom>
          <a:ln w="28575">
            <a:noFill/>
          </a:ln>
          <a:effectLst>
            <a:outerShdw blurRad="63500" sx="102000" sy="102000" algn="ctr" rotWithShape="0">
              <a:prstClr val="black">
                <a:alpha val="40000"/>
              </a:prstClr>
            </a:outerShdw>
          </a:effectLst>
        </p:spPr>
      </p:pic>
      <p:pic>
        <p:nvPicPr>
          <p:cNvPr id="66" name="Picture 20" descr="http://cdn.sweettgroup.com/wp-content/uploads/2014/06/environmental-icon-website.png"/>
          <p:cNvPicPr>
            <a:picLocks noChangeAspect="1" noChangeArrowheads="1"/>
          </p:cNvPicPr>
          <p:nvPr/>
        </p:nvPicPr>
        <p:blipFill rotWithShape="1">
          <a:blip r:embed="rId6" cstate="print">
            <a:biLevel thresh="50000"/>
            <a:extLst>
              <a:ext uri="{28A0092B-C50C-407E-A947-70E740481C1C}">
                <a14:useLocalDpi xmlns:a14="http://schemas.microsoft.com/office/drawing/2010/main" val="0"/>
              </a:ext>
            </a:extLst>
          </a:blip>
          <a:srcRect l="14990" t="10056" r="19594" b="33061"/>
          <a:stretch/>
        </p:blipFill>
        <p:spPr bwMode="auto">
          <a:xfrm>
            <a:off x="4060924" y="4005986"/>
            <a:ext cx="768936" cy="906951"/>
          </a:xfrm>
          <a:prstGeom prst="rect">
            <a:avLst/>
          </a:prstGeom>
          <a:noFill/>
          <a:effectLst>
            <a:outerShdw blurRad="63500" sx="102000" sy="102000" algn="ctr"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67" name="Picture 66"/>
          <p:cNvPicPr>
            <a:picLocks noChangeAspect="1"/>
          </p:cNvPicPr>
          <p:nvPr/>
        </p:nvPicPr>
        <p:blipFill>
          <a:blip r:embed="rId7"/>
          <a:stretch>
            <a:fillRect/>
          </a:stretch>
        </p:blipFill>
        <p:spPr>
          <a:xfrm>
            <a:off x="3989401" y="5639123"/>
            <a:ext cx="889425" cy="900543"/>
          </a:xfrm>
          <a:prstGeom prst="rect">
            <a:avLst/>
          </a:prstGeom>
          <a:effectLst>
            <a:outerShdw blurRad="63500" sx="102000" sy="102000" algn="ctr" rotWithShape="0">
              <a:prstClr val="black">
                <a:alpha val="40000"/>
              </a:prstClr>
            </a:outerShdw>
          </a:effectLst>
        </p:spPr>
      </p:pic>
      <p:pic>
        <p:nvPicPr>
          <p:cNvPr id="68" name="Picture 14" descr="http://www.tss-stl.org/SiteAssets/become-involved/adv_mktg_icon_1.png"/>
          <p:cNvPicPr>
            <a:picLocks noChangeAspect="1" noChangeArrowheads="1"/>
          </p:cNvPicPr>
          <p:nvPr/>
        </p:nvPicPr>
        <p:blipFill rotWithShape="1">
          <a:blip r:embed="rId8" cstate="print">
            <a:biLevel thresh="50000"/>
            <a:extLst>
              <a:ext uri="{28A0092B-C50C-407E-A947-70E740481C1C}">
                <a14:useLocalDpi xmlns:a14="http://schemas.microsoft.com/office/drawing/2010/main" val="0"/>
              </a:ext>
            </a:extLst>
          </a:blip>
          <a:srcRect l="15962" r="13078" b="6131"/>
          <a:stretch/>
        </p:blipFill>
        <p:spPr bwMode="auto">
          <a:xfrm>
            <a:off x="753900" y="5621091"/>
            <a:ext cx="728962" cy="916753"/>
          </a:xfrm>
          <a:prstGeom prst="round2DiagRect">
            <a:avLst/>
          </a:prstGeom>
          <a:noFill/>
          <a:effectLst>
            <a:outerShdw blurRad="63500" sx="102000" sy="102000" algn="ctr"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026" name="Picture 2" descr="http://www.corero.com/img/layout/icon-mssp.png"/>
          <p:cNvPicPr>
            <a:picLocks noChangeAspect="1" noChangeArrowheads="1"/>
          </p:cNvPicPr>
          <p:nvPr/>
        </p:nvPicPr>
        <p:blipFill>
          <a:blip r:embed="rId9">
            <a:biLevel thresh="25000"/>
            <a:extLst>
              <a:ext uri="{28A0092B-C50C-407E-A947-70E740481C1C}">
                <a14:useLocalDpi xmlns:a14="http://schemas.microsoft.com/office/drawing/2010/main" val="0"/>
              </a:ext>
            </a:extLst>
          </a:blip>
          <a:srcRect/>
          <a:stretch>
            <a:fillRect/>
          </a:stretch>
        </p:blipFill>
        <p:spPr bwMode="auto">
          <a:xfrm>
            <a:off x="636519" y="3946776"/>
            <a:ext cx="989436" cy="995471"/>
          </a:xfrm>
          <a:prstGeom prst="rect">
            <a:avLst/>
          </a:prstGeom>
          <a:noFill/>
          <a:effectLst>
            <a:outerShdw blurRad="63500" sx="102000" sy="102000" algn="ctr"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18895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grpSp>
        <p:nvGrpSpPr>
          <p:cNvPr id="14" name="Group 13"/>
          <p:cNvGrpSpPr/>
          <p:nvPr/>
        </p:nvGrpSpPr>
        <p:grpSpPr>
          <a:xfrm>
            <a:off x="314615" y="257534"/>
            <a:ext cx="6611701" cy="6701661"/>
            <a:chOff x="317091" y="257534"/>
            <a:chExt cx="6744596" cy="6701661"/>
          </a:xfrm>
        </p:grpSpPr>
        <p:sp>
          <p:nvSpPr>
            <p:cNvPr id="12" name="Round Diagonal Corner Rectangle 11"/>
            <p:cNvSpPr/>
            <p:nvPr/>
          </p:nvSpPr>
          <p:spPr>
            <a:xfrm>
              <a:off x="317091" y="257534"/>
              <a:ext cx="3244764" cy="6701661"/>
            </a:xfrm>
            <a:prstGeom prst="round2DiagRect">
              <a:avLst/>
            </a:prstGeom>
            <a:solidFill>
              <a:srgbClr val="C00000"/>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13" name="Round Diagonal Corner Rectangle 12"/>
            <p:cNvSpPr/>
            <p:nvPr/>
          </p:nvSpPr>
          <p:spPr>
            <a:xfrm>
              <a:off x="3816923" y="257534"/>
              <a:ext cx="3244764" cy="6701661"/>
            </a:xfrm>
            <a:prstGeom prst="round2DiagRect">
              <a:avLst/>
            </a:prstGeom>
            <a:solidFill>
              <a:srgbClr val="6BA42C"/>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grpSp>
      <p:sp>
        <p:nvSpPr>
          <p:cNvPr id="32" name="Round Diagonal Corner Rectangle 31"/>
          <p:cNvSpPr/>
          <p:nvPr/>
        </p:nvSpPr>
        <p:spPr>
          <a:xfrm>
            <a:off x="622649" y="477457"/>
            <a:ext cx="1209124" cy="1209124"/>
          </a:xfrm>
          <a:prstGeom prst="round2DiagRect">
            <a:avLst/>
          </a:prstGeom>
          <a:solidFill>
            <a:srgbClr val="FF1D1D"/>
          </a:solidFill>
          <a:ln w="762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ound Diagonal Corner Rectangle 32"/>
          <p:cNvSpPr/>
          <p:nvPr/>
        </p:nvSpPr>
        <p:spPr>
          <a:xfrm>
            <a:off x="4025481" y="477457"/>
            <a:ext cx="1209124" cy="1209124"/>
          </a:xfrm>
          <a:prstGeom prst="round2DiagRect">
            <a:avLst/>
          </a:prstGeom>
          <a:solidFill>
            <a:srgbClr val="8FCE4A"/>
          </a:solidFill>
          <a:ln w="762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4012197" y="1985440"/>
            <a:ext cx="2683240" cy="646331"/>
          </a:xfrm>
          <a:prstGeom prst="rect">
            <a:avLst/>
          </a:prstGeom>
        </p:spPr>
        <p:txBody>
          <a:bodyPr wrap="square">
            <a:spAutoFit/>
          </a:bodyPr>
          <a:lstStyle/>
          <a:p>
            <a:pPr algn="ctr"/>
            <a:r>
              <a:rPr lang="en-US" sz="1200" b="1" i="1" dirty="0">
                <a:solidFill>
                  <a:schemeClr val="bg1"/>
                </a:solidFill>
              </a:rPr>
              <a:t>Alleviate the suffering of our patients along their journey through passionate family-centered care</a:t>
            </a:r>
          </a:p>
        </p:txBody>
      </p:sp>
      <p:sp>
        <p:nvSpPr>
          <p:cNvPr id="35" name="Rectangle 34"/>
          <p:cNvSpPr/>
          <p:nvPr/>
        </p:nvSpPr>
        <p:spPr>
          <a:xfrm>
            <a:off x="5303442" y="873048"/>
            <a:ext cx="1608360" cy="830997"/>
          </a:xfrm>
          <a:prstGeom prst="rect">
            <a:avLst/>
          </a:prstGeom>
        </p:spPr>
        <p:txBody>
          <a:bodyPr wrap="square">
            <a:spAutoFit/>
          </a:bodyPr>
          <a:lstStyle/>
          <a:p>
            <a:r>
              <a:rPr lang="en-US" sz="1600" b="1" dirty="0" smtClean="0">
                <a:ln>
                  <a:solidFill>
                    <a:schemeClr val="bg1"/>
                  </a:solidFill>
                </a:ln>
                <a:solidFill>
                  <a:schemeClr val="bg1"/>
                </a:solidFill>
                <a:effectLst>
                  <a:outerShdw blurRad="38100" dist="38100" dir="2700000" algn="tl">
                    <a:srgbClr val="000000">
                      <a:alpha val="43137"/>
                    </a:srgbClr>
                  </a:outerShdw>
                </a:effectLst>
                <a:latin typeface="Bradley Hand ITC" panose="03070402050302030203" pitchFamily="66" charset="0"/>
              </a:rPr>
              <a:t>Alleviate The Suffering Of Our Patients</a:t>
            </a:r>
            <a:endParaRPr lang="en-US" sz="1600" b="1" dirty="0">
              <a:ln>
                <a:solidFill>
                  <a:schemeClr val="bg1"/>
                </a:solidFill>
              </a:ln>
              <a:solidFill>
                <a:schemeClr val="bg1"/>
              </a:solidFill>
              <a:effectLst>
                <a:outerShdw blurRad="38100" dist="38100" dir="2700000" algn="tl">
                  <a:srgbClr val="000000">
                    <a:alpha val="43137"/>
                  </a:srgbClr>
                </a:outerShdw>
              </a:effectLst>
              <a:latin typeface="Bradley Hand ITC" panose="03070402050302030203" pitchFamily="66" charset="0"/>
            </a:endParaRPr>
          </a:p>
        </p:txBody>
      </p:sp>
      <p:graphicFrame>
        <p:nvGraphicFramePr>
          <p:cNvPr id="39" name="Content Placeholder 5"/>
          <p:cNvGraphicFramePr>
            <a:graphicFrameLocks/>
          </p:cNvGraphicFramePr>
          <p:nvPr>
            <p:extLst>
              <p:ext uri="{D42A27DB-BD31-4B8C-83A1-F6EECF244321}">
                <p14:modId xmlns:p14="http://schemas.microsoft.com/office/powerpoint/2010/main" val="1902259148"/>
              </p:ext>
            </p:extLst>
          </p:nvPr>
        </p:nvGraphicFramePr>
        <p:xfrm>
          <a:off x="3886166" y="3658692"/>
          <a:ext cx="2908529" cy="2754808"/>
        </p:xfrm>
        <a:graphic>
          <a:graphicData uri="http://schemas.openxmlformats.org/drawingml/2006/table">
            <a:tbl>
              <a:tblPr firstRow="1" bandRow="1">
                <a:tableStyleId>{5C22544A-7EE6-4342-B048-85BDC9FD1C3A}</a:tableStyleId>
              </a:tblPr>
              <a:tblGrid>
                <a:gridCol w="1814738">
                  <a:extLst>
                    <a:ext uri="{9D8B030D-6E8A-4147-A177-3AD203B41FA5}">
                      <a16:colId xmlns:a16="http://schemas.microsoft.com/office/drawing/2014/main" xmlns="" val="20000"/>
                    </a:ext>
                  </a:extLst>
                </a:gridCol>
                <a:gridCol w="582408">
                  <a:extLst>
                    <a:ext uri="{9D8B030D-6E8A-4147-A177-3AD203B41FA5}">
                      <a16:colId xmlns:a16="http://schemas.microsoft.com/office/drawing/2014/main" xmlns="" val="20001"/>
                    </a:ext>
                  </a:extLst>
                </a:gridCol>
                <a:gridCol w="511383">
                  <a:extLst>
                    <a:ext uri="{9D8B030D-6E8A-4147-A177-3AD203B41FA5}">
                      <a16:colId xmlns:a16="http://schemas.microsoft.com/office/drawing/2014/main" xmlns="" val="20002"/>
                    </a:ext>
                  </a:extLst>
                </a:gridCol>
              </a:tblGrid>
              <a:tr h="0">
                <a:tc>
                  <a:txBody>
                    <a:bodyPr/>
                    <a:lstStyle/>
                    <a:p>
                      <a:endParaRPr lang="en-US" sz="1200" dirty="0">
                        <a:solidFill>
                          <a:schemeClr val="bg1"/>
                        </a:solidFill>
                      </a:endParaRPr>
                    </a:p>
                  </a:txBody>
                  <a:tcPr marL="71993" marR="71993" marT="35997" marB="35997">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smtClean="0">
                          <a:solidFill>
                            <a:schemeClr val="bg1"/>
                          </a:solidFill>
                        </a:rPr>
                        <a:t>BASELINE</a:t>
                      </a:r>
                      <a:endParaRPr lang="en-US" sz="1100" dirty="0">
                        <a:solidFill>
                          <a:schemeClr val="bg1"/>
                        </a:solidFill>
                      </a:endParaRPr>
                    </a:p>
                  </a:txBody>
                  <a:tcPr marL="0" marR="0" marT="35997" marB="35997" anchor="ctr" anchorCtr="1">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smtClean="0">
                          <a:solidFill>
                            <a:schemeClr val="bg1"/>
                          </a:solidFill>
                        </a:rPr>
                        <a:t>TARGET</a:t>
                      </a:r>
                      <a:endParaRPr lang="en-US" sz="1100" dirty="0">
                        <a:solidFill>
                          <a:schemeClr val="bg1"/>
                        </a:solidFill>
                      </a:endParaRPr>
                    </a:p>
                  </a:txBody>
                  <a:tcPr marL="0" marR="0" marT="35997" marB="35997" anchor="ctr" anchorCtr="1">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549632">
                <a:tc>
                  <a:txBody>
                    <a:bodyPr/>
                    <a:lstStyle/>
                    <a:p>
                      <a:pPr marL="0" algn="l" defTabSz="914400" rtl="0" eaLnBrk="1" fontAlgn="ctr" latinLnBrk="0" hangingPunct="1"/>
                      <a:r>
                        <a:rPr lang="en-US" sz="1150" b="1" kern="1200" dirty="0" smtClean="0">
                          <a:solidFill>
                            <a:schemeClr val="bg1"/>
                          </a:solidFill>
                          <a:latin typeface="+mn-lt"/>
                          <a:ea typeface="+mn-ea"/>
                          <a:cs typeface="+mn-cs"/>
                        </a:rPr>
                        <a:t>2.1. Variation ratio of measured vs. expected length of stay </a:t>
                      </a:r>
                      <a:endParaRPr lang="en-US" sz="1150" b="1" kern="1200" dirty="0">
                        <a:solidFill>
                          <a:schemeClr val="bg1"/>
                        </a:solidFill>
                        <a:latin typeface="+mn-lt"/>
                        <a:ea typeface="+mn-ea"/>
                        <a:cs typeface="+mn-cs"/>
                      </a:endParaRPr>
                    </a:p>
                  </a:txBody>
                  <a:tcPr marL="71993" marR="71993" marT="35997" marB="35997" anchor="ctr">
                    <a:lnL w="12700" cmpd="sng">
                      <a:noFill/>
                    </a:lnL>
                    <a:lnR w="12700" cmpd="sng">
                      <a:noFill/>
                    </a:lnR>
                    <a:lnT w="28575" cap="flat" cmpd="sng" algn="ctr">
                      <a:solidFill>
                        <a:schemeClr val="bg1"/>
                      </a:solidFill>
                      <a:prstDash val="solid"/>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50" b="1" kern="1200" dirty="0" smtClean="0">
                          <a:solidFill>
                            <a:schemeClr val="bg1"/>
                          </a:solidFill>
                          <a:latin typeface="+mn-lt"/>
                          <a:ea typeface="+mn-ea"/>
                          <a:cs typeface="+mn-cs"/>
                        </a:rPr>
                        <a:t>(*)</a:t>
                      </a:r>
                      <a:endParaRPr lang="en-US" sz="1150" b="1" kern="1200" dirty="0">
                        <a:solidFill>
                          <a:schemeClr val="bg1"/>
                        </a:solidFill>
                        <a:latin typeface="+mn-lt"/>
                        <a:ea typeface="+mn-ea"/>
                        <a:cs typeface="+mn-cs"/>
                      </a:endParaRPr>
                    </a:p>
                  </a:txBody>
                  <a:tcPr marL="0" marR="0" marT="35997" marB="35997" anchor="ctr" anchorCtr="1">
                    <a:lnL w="12700" cmpd="sng">
                      <a:noFill/>
                    </a:lnL>
                    <a:lnR w="12700" cmpd="sng">
                      <a:noFill/>
                    </a:lnR>
                    <a:lnT w="28575" cap="flat" cmpd="sng" algn="ctr">
                      <a:solidFill>
                        <a:schemeClr val="bg1"/>
                      </a:solidFill>
                      <a:prstDash val="solid"/>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1150" b="1" kern="1200" dirty="0" smtClean="0">
                          <a:solidFill>
                            <a:schemeClr val="bg1"/>
                          </a:solidFill>
                          <a:latin typeface="+mn-lt"/>
                          <a:ea typeface="+mn-ea"/>
                          <a:cs typeface="+mn-cs"/>
                        </a:rPr>
                        <a:t>0%</a:t>
                      </a:r>
                    </a:p>
                  </a:txBody>
                  <a:tcPr marL="0" marR="0" marT="35997" marB="35997" anchor="ctr" anchorCtr="1">
                    <a:lnL w="12700" cmpd="sng">
                      <a:noFill/>
                    </a:lnL>
                    <a:lnR w="12700" cmpd="sng">
                      <a:noFill/>
                    </a:lnR>
                    <a:lnT w="28575" cap="flat" cmpd="sng" algn="ctr">
                      <a:solidFill>
                        <a:schemeClr val="bg1"/>
                      </a:solidFill>
                      <a:prstDash val="solid"/>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594060">
                <a:tc>
                  <a:txBody>
                    <a:bodyPr/>
                    <a:lstStyle/>
                    <a:p>
                      <a:pPr marL="0" algn="l" defTabSz="914400" rtl="0" eaLnBrk="1" fontAlgn="ctr" latinLnBrk="0" hangingPunct="1"/>
                      <a:r>
                        <a:rPr lang="en-US" sz="1150" b="1" kern="1200" dirty="0" smtClean="0">
                          <a:solidFill>
                            <a:schemeClr val="bg1"/>
                          </a:solidFill>
                          <a:latin typeface="+mn-lt"/>
                          <a:ea typeface="+mn-ea"/>
                          <a:cs typeface="+mn-cs"/>
                        </a:rPr>
                        <a:t>2.2. Patient satisfaction</a:t>
                      </a:r>
                      <a:r>
                        <a:rPr lang="en-US" sz="1150" b="1" kern="1200" baseline="0" dirty="0" smtClean="0">
                          <a:solidFill>
                            <a:schemeClr val="bg1"/>
                          </a:solidFill>
                          <a:latin typeface="+mn-lt"/>
                          <a:ea typeface="+mn-ea"/>
                          <a:cs typeface="+mn-cs"/>
                        </a:rPr>
                        <a:t> </a:t>
                      </a:r>
                      <a:r>
                        <a:rPr lang="en-US" sz="1150" b="1" kern="1200" dirty="0" smtClean="0">
                          <a:solidFill>
                            <a:schemeClr val="bg1"/>
                          </a:solidFill>
                          <a:latin typeface="+mn-lt"/>
                          <a:ea typeface="+mn-ea"/>
                          <a:cs typeface="+mn-cs"/>
                        </a:rPr>
                        <a:t>rate</a:t>
                      </a:r>
                      <a:endParaRPr lang="en-US" sz="1150" b="1" kern="1200" dirty="0">
                        <a:solidFill>
                          <a:schemeClr val="bg1"/>
                        </a:solidFill>
                        <a:latin typeface="+mn-lt"/>
                        <a:ea typeface="+mn-ea"/>
                        <a:cs typeface="+mn-cs"/>
                      </a:endParaRPr>
                    </a:p>
                  </a:txBody>
                  <a:tcPr marL="71993" marR="71993" marT="35997" marB="35997" anchor="ctr">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50" b="1" kern="1200" dirty="0" smtClean="0">
                          <a:solidFill>
                            <a:schemeClr val="bg1"/>
                          </a:solidFill>
                          <a:latin typeface="+mn-lt"/>
                          <a:ea typeface="+mn-ea"/>
                          <a:cs typeface="+mn-cs"/>
                        </a:rPr>
                        <a:t>(*)</a:t>
                      </a:r>
                      <a:endParaRPr lang="en-US" sz="1150" b="1" kern="1200" dirty="0">
                        <a:solidFill>
                          <a:schemeClr val="bg1"/>
                        </a:solidFill>
                        <a:latin typeface="+mn-lt"/>
                        <a:ea typeface="+mn-ea"/>
                        <a:cs typeface="+mn-cs"/>
                      </a:endParaRPr>
                    </a:p>
                  </a:txBody>
                  <a:tcPr marL="0" marR="0"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50" b="1" kern="1200" dirty="0" smtClean="0">
                          <a:solidFill>
                            <a:schemeClr val="bg1"/>
                          </a:solidFill>
                          <a:latin typeface="+mn-lt"/>
                          <a:ea typeface="+mn-ea"/>
                          <a:cs typeface="+mn-cs"/>
                        </a:rPr>
                        <a:t>(*)</a:t>
                      </a:r>
                    </a:p>
                  </a:txBody>
                  <a:tcPr marL="0" marR="0"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600075">
                <a:tc>
                  <a:txBody>
                    <a:bodyPr/>
                    <a:lstStyle/>
                    <a:p>
                      <a:pPr marL="0" algn="l" defTabSz="914400" rtl="0" eaLnBrk="1" fontAlgn="ctr" latinLnBrk="0" hangingPunct="1"/>
                      <a:r>
                        <a:rPr lang="en-US" sz="1150" b="1" kern="1200" dirty="0" smtClean="0">
                          <a:solidFill>
                            <a:schemeClr val="bg1"/>
                          </a:solidFill>
                          <a:latin typeface="+mn-lt"/>
                          <a:ea typeface="+mn-ea"/>
                          <a:cs typeface="+mn-cs"/>
                        </a:rPr>
                        <a:t>2.3. Family satisfaction rate</a:t>
                      </a:r>
                      <a:endParaRPr lang="en-US" sz="1150" b="1" kern="1200" dirty="0">
                        <a:solidFill>
                          <a:schemeClr val="bg1"/>
                        </a:solidFill>
                        <a:latin typeface="+mn-lt"/>
                        <a:ea typeface="+mn-ea"/>
                        <a:cs typeface="+mn-cs"/>
                      </a:endParaRPr>
                    </a:p>
                  </a:txBody>
                  <a:tcPr marL="71993" marR="71993" marT="35997" marB="35997" anchor="ctr">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50" b="1" kern="1200" dirty="0" smtClean="0">
                          <a:solidFill>
                            <a:schemeClr val="bg1"/>
                          </a:solidFill>
                          <a:latin typeface="+mn-lt"/>
                          <a:ea typeface="+mn-ea"/>
                          <a:cs typeface="+mn-cs"/>
                        </a:rPr>
                        <a:t>86%</a:t>
                      </a:r>
                      <a:endParaRPr lang="en-US" sz="1150" b="1" kern="1200" dirty="0">
                        <a:solidFill>
                          <a:schemeClr val="bg1"/>
                        </a:solidFill>
                        <a:latin typeface="+mn-lt"/>
                        <a:ea typeface="+mn-ea"/>
                        <a:cs typeface="+mn-cs"/>
                      </a:endParaRPr>
                    </a:p>
                  </a:txBody>
                  <a:tcPr marL="0" marR="0"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50" b="1" kern="1200" dirty="0" smtClean="0">
                          <a:solidFill>
                            <a:schemeClr val="bg1"/>
                          </a:solidFill>
                          <a:latin typeface="+mn-lt"/>
                          <a:ea typeface="+mn-ea"/>
                          <a:cs typeface="+mn-cs"/>
                        </a:rPr>
                        <a:t>90%</a:t>
                      </a:r>
                    </a:p>
                  </a:txBody>
                  <a:tcPr marL="0" marR="0"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708025">
                <a:tc>
                  <a:txBody>
                    <a:bodyPr/>
                    <a:lstStyle/>
                    <a:p>
                      <a:pPr marL="0" algn="l" defTabSz="914400" rtl="0" eaLnBrk="1" fontAlgn="ctr" latinLnBrk="0" hangingPunct="1"/>
                      <a:r>
                        <a:rPr lang="en-US" sz="1150" b="1" kern="1200" dirty="0" smtClean="0">
                          <a:solidFill>
                            <a:schemeClr val="bg1"/>
                          </a:solidFill>
                          <a:latin typeface="+mn-lt"/>
                          <a:ea typeface="+mn-ea"/>
                          <a:cs typeface="+mn-cs"/>
                        </a:rPr>
                        <a:t>2.4. Average measured pain across all hospital patients </a:t>
                      </a:r>
                      <a:r>
                        <a:rPr lang="en-US" sz="1150" b="1" i="1" kern="1200" dirty="0" smtClean="0">
                          <a:solidFill>
                            <a:schemeClr val="bg1"/>
                          </a:solidFill>
                          <a:latin typeface="+mn-lt"/>
                          <a:ea typeface="+mn-ea"/>
                          <a:cs typeface="+mn-cs"/>
                        </a:rPr>
                        <a:t>(unadjusted)</a:t>
                      </a:r>
                      <a:endParaRPr lang="en-US" sz="1150" b="1" i="1" kern="1200" dirty="0">
                        <a:solidFill>
                          <a:schemeClr val="bg1"/>
                        </a:solidFill>
                        <a:latin typeface="+mn-lt"/>
                        <a:ea typeface="+mn-ea"/>
                        <a:cs typeface="+mn-cs"/>
                      </a:endParaRPr>
                    </a:p>
                  </a:txBody>
                  <a:tcPr marL="71993" marR="71993" marT="35997" marB="35997" anchor="ctr">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50" b="1" kern="1200" dirty="0" smtClean="0">
                          <a:solidFill>
                            <a:schemeClr val="bg1"/>
                          </a:solidFill>
                          <a:latin typeface="+mn-lt"/>
                          <a:ea typeface="+mn-ea"/>
                          <a:cs typeface="+mn-cs"/>
                        </a:rPr>
                        <a:t>(*)</a:t>
                      </a:r>
                      <a:endParaRPr lang="en-US" sz="1150" b="1" kern="1200" dirty="0">
                        <a:solidFill>
                          <a:schemeClr val="bg1"/>
                        </a:solidFill>
                        <a:latin typeface="+mn-lt"/>
                        <a:ea typeface="+mn-ea"/>
                        <a:cs typeface="+mn-cs"/>
                      </a:endParaRPr>
                    </a:p>
                  </a:txBody>
                  <a:tcPr marL="0" marR="0"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50" b="1" kern="1200" dirty="0" smtClean="0">
                          <a:solidFill>
                            <a:schemeClr val="bg1"/>
                          </a:solidFill>
                          <a:latin typeface="+mn-lt"/>
                          <a:ea typeface="+mn-ea"/>
                          <a:cs typeface="+mn-cs"/>
                        </a:rPr>
                        <a:t>(*)</a:t>
                      </a:r>
                    </a:p>
                  </a:txBody>
                  <a:tcPr marL="0" marR="0"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bl>
          </a:graphicData>
        </a:graphic>
      </p:graphicFrame>
      <p:sp>
        <p:nvSpPr>
          <p:cNvPr id="40" name="Rectangle 39"/>
          <p:cNvSpPr/>
          <p:nvPr/>
        </p:nvSpPr>
        <p:spPr>
          <a:xfrm>
            <a:off x="1867301" y="873048"/>
            <a:ext cx="1499216" cy="830997"/>
          </a:xfrm>
          <a:prstGeom prst="rect">
            <a:avLst/>
          </a:prstGeom>
        </p:spPr>
        <p:txBody>
          <a:bodyPr wrap="square">
            <a:spAutoFit/>
          </a:bodyPr>
          <a:lstStyle/>
          <a:p>
            <a:r>
              <a:rPr lang="en-US" sz="1600" b="1" dirty="0" smtClean="0">
                <a:ln>
                  <a:solidFill>
                    <a:schemeClr val="bg1"/>
                  </a:solidFill>
                </a:ln>
                <a:solidFill>
                  <a:schemeClr val="bg1"/>
                </a:solidFill>
                <a:effectLst>
                  <a:outerShdw blurRad="38100" dist="38100" dir="2700000" algn="tl">
                    <a:srgbClr val="000000">
                      <a:alpha val="43137"/>
                    </a:srgbClr>
                  </a:outerShdw>
                </a:effectLst>
                <a:latin typeface="Bradley Hand ITC" panose="03070402050302030203" pitchFamily="66" charset="0"/>
              </a:rPr>
              <a:t>Challenge The Frontiers Of Cure</a:t>
            </a:r>
            <a:endParaRPr lang="en-US" sz="1600" b="1" dirty="0">
              <a:ln>
                <a:solidFill>
                  <a:schemeClr val="bg1"/>
                </a:solidFill>
              </a:ln>
              <a:solidFill>
                <a:schemeClr val="bg1"/>
              </a:solidFill>
              <a:effectLst>
                <a:outerShdw blurRad="38100" dist="38100" dir="2700000" algn="tl">
                  <a:srgbClr val="000000">
                    <a:alpha val="43137"/>
                  </a:srgbClr>
                </a:outerShdw>
              </a:effectLst>
              <a:latin typeface="Bradley Hand ITC" panose="03070402050302030203" pitchFamily="66" charset="0"/>
            </a:endParaRPr>
          </a:p>
        </p:txBody>
      </p:sp>
      <p:sp>
        <p:nvSpPr>
          <p:cNvPr id="42" name="Rectangle 41"/>
          <p:cNvSpPr/>
          <p:nvPr/>
        </p:nvSpPr>
        <p:spPr>
          <a:xfrm>
            <a:off x="550739" y="2020413"/>
            <a:ext cx="2683240" cy="461665"/>
          </a:xfrm>
          <a:prstGeom prst="rect">
            <a:avLst/>
          </a:prstGeom>
        </p:spPr>
        <p:txBody>
          <a:bodyPr wrap="square">
            <a:spAutoFit/>
          </a:bodyPr>
          <a:lstStyle/>
          <a:p>
            <a:pPr algn="ctr"/>
            <a:r>
              <a:rPr lang="en-US" sz="1200" b="1" i="1" dirty="0">
                <a:solidFill>
                  <a:schemeClr val="bg1"/>
                </a:solidFill>
              </a:rPr>
              <a:t>Challenge the frontiers of cure towards the best international results</a:t>
            </a:r>
          </a:p>
        </p:txBody>
      </p:sp>
      <p:graphicFrame>
        <p:nvGraphicFramePr>
          <p:cNvPr id="45" name="Content Placeholder 5"/>
          <p:cNvGraphicFramePr>
            <a:graphicFrameLocks/>
          </p:cNvGraphicFramePr>
          <p:nvPr>
            <p:extLst>
              <p:ext uri="{D42A27DB-BD31-4B8C-83A1-F6EECF244321}">
                <p14:modId xmlns:p14="http://schemas.microsoft.com/office/powerpoint/2010/main" val="3059900550"/>
              </p:ext>
            </p:extLst>
          </p:nvPr>
        </p:nvGraphicFramePr>
        <p:xfrm>
          <a:off x="450166" y="3670415"/>
          <a:ext cx="2916351" cy="2743085"/>
        </p:xfrm>
        <a:graphic>
          <a:graphicData uri="http://schemas.openxmlformats.org/drawingml/2006/table">
            <a:tbl>
              <a:tblPr firstRow="1" bandRow="1">
                <a:tableStyleId>{5C22544A-7EE6-4342-B048-85BDC9FD1C3A}</a:tableStyleId>
              </a:tblPr>
              <a:tblGrid>
                <a:gridCol w="1872286">
                  <a:extLst>
                    <a:ext uri="{9D8B030D-6E8A-4147-A177-3AD203B41FA5}">
                      <a16:colId xmlns:a16="http://schemas.microsoft.com/office/drawing/2014/main" xmlns="" val="20000"/>
                    </a:ext>
                  </a:extLst>
                </a:gridCol>
                <a:gridCol w="559254">
                  <a:extLst>
                    <a:ext uri="{9D8B030D-6E8A-4147-A177-3AD203B41FA5}">
                      <a16:colId xmlns:a16="http://schemas.microsoft.com/office/drawing/2014/main" xmlns="" val="20001"/>
                    </a:ext>
                  </a:extLst>
                </a:gridCol>
                <a:gridCol w="484811">
                  <a:extLst>
                    <a:ext uri="{9D8B030D-6E8A-4147-A177-3AD203B41FA5}">
                      <a16:colId xmlns:a16="http://schemas.microsoft.com/office/drawing/2014/main" xmlns="" val="20002"/>
                    </a:ext>
                  </a:extLst>
                </a:gridCol>
              </a:tblGrid>
              <a:tr h="0">
                <a:tc>
                  <a:txBody>
                    <a:bodyPr/>
                    <a:lstStyle/>
                    <a:p>
                      <a:endParaRPr lang="en-US" sz="1200" dirty="0">
                        <a:solidFill>
                          <a:schemeClr val="bg1"/>
                        </a:solidFill>
                      </a:endParaRPr>
                    </a:p>
                  </a:txBody>
                  <a:tcPr marL="71993" marR="71993" marT="35997" marB="35997">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smtClean="0">
                          <a:solidFill>
                            <a:schemeClr val="bg1"/>
                          </a:solidFill>
                        </a:rPr>
                        <a:t>BASELINE</a:t>
                      </a:r>
                      <a:endParaRPr lang="en-US" sz="1100" dirty="0">
                        <a:solidFill>
                          <a:schemeClr val="bg1"/>
                        </a:solidFill>
                      </a:endParaRPr>
                    </a:p>
                  </a:txBody>
                  <a:tcPr marL="0" marR="0" marT="35997" marB="35997" anchor="ctr" anchorCtr="1">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smtClean="0">
                          <a:solidFill>
                            <a:schemeClr val="bg1"/>
                          </a:solidFill>
                        </a:rPr>
                        <a:t>TARGET</a:t>
                      </a:r>
                      <a:endParaRPr lang="en-US" sz="1100" dirty="0">
                        <a:solidFill>
                          <a:schemeClr val="bg1"/>
                        </a:solidFill>
                      </a:endParaRPr>
                    </a:p>
                  </a:txBody>
                  <a:tcPr marL="0" marR="0" marT="35997" marB="35997" anchor="ctr" anchorCtr="1">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608611">
                <a:tc>
                  <a:txBody>
                    <a:bodyPr/>
                    <a:lstStyle/>
                    <a:p>
                      <a:pPr marL="0" algn="l" defTabSz="914400" rtl="1" eaLnBrk="1" fontAlgn="ctr" latinLnBrk="0" hangingPunct="1"/>
                      <a:r>
                        <a:rPr lang="en-US" sz="1150" b="1" kern="1200" dirty="0" smtClean="0">
                          <a:solidFill>
                            <a:schemeClr val="bg1"/>
                          </a:solidFill>
                          <a:latin typeface="+mn-lt"/>
                          <a:ea typeface="+mn-ea"/>
                          <a:cs typeface="+mn-cs"/>
                        </a:rPr>
                        <a:t>1.1. Compliance to standard treatment protocols</a:t>
                      </a:r>
                      <a:endParaRPr lang="en-US" sz="1150" b="1" kern="1200" dirty="0">
                        <a:solidFill>
                          <a:schemeClr val="bg1"/>
                        </a:solidFill>
                        <a:latin typeface="+mn-lt"/>
                        <a:ea typeface="+mn-ea"/>
                        <a:cs typeface="+mn-cs"/>
                      </a:endParaRPr>
                    </a:p>
                  </a:txBody>
                  <a:tcPr marL="71993" marR="71993" marT="35997" marB="35997" anchor="ctr">
                    <a:lnL w="12700" cmpd="sng">
                      <a:noFill/>
                    </a:lnL>
                    <a:lnR w="12700" cmpd="sng">
                      <a:noFill/>
                    </a:lnR>
                    <a:lnT w="28575" cap="flat" cmpd="sng" algn="ctr">
                      <a:solidFill>
                        <a:schemeClr val="bg1"/>
                      </a:solidFill>
                      <a:prstDash val="solid"/>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en-US" sz="1100" b="1" dirty="0" smtClean="0">
                          <a:solidFill>
                            <a:schemeClr val="bg1"/>
                          </a:solidFill>
                        </a:rPr>
                        <a:t>78%</a:t>
                      </a:r>
                    </a:p>
                  </a:txBody>
                  <a:tcPr marL="71993" marR="71993" marT="35997" marB="35997" anchor="ctr" anchorCtr="1">
                    <a:lnL w="12700" cmpd="sng">
                      <a:noFill/>
                    </a:lnL>
                    <a:lnR w="12700" cmpd="sng">
                      <a:noFill/>
                    </a:lnR>
                    <a:lnT w="28575" cap="flat" cmpd="sng" algn="ctr">
                      <a:solidFill>
                        <a:schemeClr val="bg1"/>
                      </a:solidFill>
                      <a:prstDash val="solid"/>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en-US" sz="1100" b="1" smtClean="0">
                          <a:solidFill>
                            <a:schemeClr val="bg1"/>
                          </a:solidFill>
                        </a:rPr>
                        <a:t>100%</a:t>
                      </a:r>
                      <a:endParaRPr lang="en-US" sz="1100" b="1" dirty="0">
                        <a:solidFill>
                          <a:schemeClr val="bg1"/>
                        </a:solidFill>
                      </a:endParaRPr>
                    </a:p>
                  </a:txBody>
                  <a:tcPr marL="71993" marR="71993" marT="35997" marB="35997" anchor="ctr" anchorCtr="1">
                    <a:lnL w="12700" cmpd="sng">
                      <a:noFill/>
                    </a:lnL>
                    <a:lnR w="12700" cmpd="sng">
                      <a:noFill/>
                    </a:lnR>
                    <a:lnT w="28575" cap="flat" cmpd="sng" algn="ctr">
                      <a:solidFill>
                        <a:schemeClr val="bg1"/>
                      </a:solidFill>
                      <a:prstDash val="solid"/>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600075">
                <a:tc>
                  <a:txBody>
                    <a:bodyPr/>
                    <a:lstStyle/>
                    <a:p>
                      <a:pPr marL="0" algn="l" defTabSz="914400" rtl="1" eaLnBrk="1" fontAlgn="ctr" latinLnBrk="0" hangingPunct="1"/>
                      <a:r>
                        <a:rPr lang="en-US" sz="1150" b="1" kern="1200" dirty="0" smtClean="0">
                          <a:solidFill>
                            <a:schemeClr val="bg1"/>
                          </a:solidFill>
                          <a:latin typeface="+mn-lt"/>
                          <a:ea typeface="+mn-ea"/>
                          <a:cs typeface="+mn-cs"/>
                        </a:rPr>
                        <a:t>1.2. Protocol Overall Survival Rate</a:t>
                      </a:r>
                      <a:endParaRPr lang="en-US" sz="1150" b="1" kern="1200" dirty="0">
                        <a:solidFill>
                          <a:schemeClr val="bg1"/>
                        </a:solidFill>
                        <a:latin typeface="+mn-lt"/>
                        <a:ea typeface="+mn-ea"/>
                        <a:cs typeface="+mn-cs"/>
                      </a:endParaRPr>
                    </a:p>
                  </a:txBody>
                  <a:tcPr marL="71993" marR="71993" marT="35997" marB="35997" anchor="ctr">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en-US" sz="1100" b="1" dirty="0" smtClean="0">
                          <a:solidFill>
                            <a:schemeClr val="bg1"/>
                          </a:solidFill>
                        </a:rPr>
                        <a:t>73%</a:t>
                      </a:r>
                      <a:endParaRPr lang="en-US" sz="1100" b="1" dirty="0">
                        <a:solidFill>
                          <a:schemeClr val="bg1"/>
                        </a:solidFill>
                      </a:endParaRPr>
                    </a:p>
                  </a:txBody>
                  <a:tcPr marL="71993" marR="71993"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en-US" sz="1100" b="1" smtClean="0">
                          <a:solidFill>
                            <a:schemeClr val="bg1"/>
                          </a:solidFill>
                        </a:rPr>
                        <a:t>80%</a:t>
                      </a:r>
                      <a:endParaRPr lang="en-US" sz="1100" b="1" dirty="0">
                        <a:solidFill>
                          <a:schemeClr val="bg1"/>
                        </a:solidFill>
                      </a:endParaRPr>
                    </a:p>
                  </a:txBody>
                  <a:tcPr marL="71993" marR="71993"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590550">
                <a:tc>
                  <a:txBody>
                    <a:bodyPr/>
                    <a:lstStyle/>
                    <a:p>
                      <a:pPr marL="0" algn="l" defTabSz="914400" rtl="1" eaLnBrk="1" fontAlgn="ctr" latinLnBrk="0" hangingPunct="1"/>
                      <a:r>
                        <a:rPr lang="en-US" sz="1150" b="1" kern="1200" dirty="0" smtClean="0">
                          <a:solidFill>
                            <a:schemeClr val="bg1"/>
                          </a:solidFill>
                          <a:latin typeface="+mn-lt"/>
                          <a:ea typeface="+mn-ea"/>
                          <a:cs typeface="+mn-cs"/>
                        </a:rPr>
                        <a:t>1.3. Percentage of Infection Free Patients</a:t>
                      </a:r>
                      <a:endParaRPr lang="en-US" sz="1150" b="1" kern="1200" dirty="0">
                        <a:solidFill>
                          <a:schemeClr val="bg1"/>
                        </a:solidFill>
                        <a:latin typeface="+mn-lt"/>
                        <a:ea typeface="+mn-ea"/>
                        <a:cs typeface="+mn-cs"/>
                      </a:endParaRPr>
                    </a:p>
                  </a:txBody>
                  <a:tcPr marL="71993" marR="71993" marT="35997" marB="35997" anchor="ctr">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r"/>
                      <a:r>
                        <a:rPr lang="en-US" sz="1150" b="1" dirty="0" smtClean="0">
                          <a:solidFill>
                            <a:schemeClr val="bg1"/>
                          </a:solidFill>
                        </a:rPr>
                        <a:t>96%</a:t>
                      </a:r>
                      <a:endParaRPr lang="en-US" sz="1150" b="1" dirty="0">
                        <a:solidFill>
                          <a:schemeClr val="bg1"/>
                        </a:solidFill>
                      </a:endParaRPr>
                    </a:p>
                  </a:txBody>
                  <a:tcPr marL="0" marR="0"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50" b="1" dirty="0" smtClean="0">
                          <a:solidFill>
                            <a:schemeClr val="bg1"/>
                          </a:solidFill>
                        </a:rPr>
                        <a:t>98%</a:t>
                      </a:r>
                    </a:p>
                  </a:txBody>
                  <a:tcPr marL="0" marR="0"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688975">
                <a:tc>
                  <a:txBody>
                    <a:bodyPr/>
                    <a:lstStyle/>
                    <a:p>
                      <a:pPr marL="0" algn="l" defTabSz="914400" rtl="1" eaLnBrk="1" fontAlgn="ctr" latinLnBrk="0" hangingPunct="1"/>
                      <a:r>
                        <a:rPr lang="en-US" sz="1150" b="1" kern="1200" dirty="0" smtClean="0">
                          <a:solidFill>
                            <a:schemeClr val="bg1"/>
                          </a:solidFill>
                          <a:latin typeface="+mn-lt"/>
                          <a:ea typeface="+mn-ea"/>
                          <a:cs typeface="+mn-cs"/>
                        </a:rPr>
                        <a:t>1.4. Patient Compliance Index</a:t>
                      </a:r>
                      <a:endParaRPr lang="en-US" sz="1150" b="1" kern="1200" dirty="0">
                        <a:solidFill>
                          <a:schemeClr val="bg1"/>
                        </a:solidFill>
                        <a:latin typeface="+mn-lt"/>
                        <a:ea typeface="+mn-ea"/>
                        <a:cs typeface="+mn-cs"/>
                      </a:endParaRPr>
                    </a:p>
                  </a:txBody>
                  <a:tcPr marL="71993" marR="71993" marT="35997" marB="35997" anchor="ctr">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50" b="1" dirty="0" smtClean="0">
                          <a:solidFill>
                            <a:schemeClr val="bg1"/>
                          </a:solidFill>
                        </a:rPr>
                        <a:t>(*)</a:t>
                      </a:r>
                      <a:endParaRPr lang="en-US" sz="1150" b="1" dirty="0">
                        <a:solidFill>
                          <a:schemeClr val="bg1"/>
                        </a:solidFill>
                      </a:endParaRPr>
                    </a:p>
                  </a:txBody>
                  <a:tcPr marL="0" marR="0"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bg1"/>
                          </a:solidFill>
                        </a:rPr>
                        <a:t>(*)</a:t>
                      </a:r>
                    </a:p>
                  </a:txBody>
                  <a:tcPr marL="0" marR="0"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bl>
          </a:graphicData>
        </a:graphic>
      </p:graphicFrame>
      <p:pic>
        <p:nvPicPr>
          <p:cNvPr id="24" name="Picture 23"/>
          <p:cNvPicPr>
            <a:picLocks noChangeAspect="1"/>
          </p:cNvPicPr>
          <p:nvPr/>
        </p:nvPicPr>
        <p:blipFill>
          <a:blip r:embed="rId2">
            <a:biLevel thresh="75000"/>
          </a:blip>
          <a:stretch>
            <a:fillRect/>
          </a:stretch>
        </p:blipFill>
        <p:spPr>
          <a:xfrm>
            <a:off x="4181895" y="635848"/>
            <a:ext cx="889996" cy="889996"/>
          </a:xfrm>
          <a:prstGeom prst="rect">
            <a:avLst/>
          </a:prstGeom>
          <a:effectLst>
            <a:outerShdw blurRad="63500" sx="102000" sy="102000" algn="ctr" rotWithShape="0">
              <a:prstClr val="black">
                <a:alpha val="40000"/>
              </a:prstClr>
            </a:outerShdw>
          </a:effectLst>
        </p:spPr>
      </p:pic>
      <p:sp>
        <p:nvSpPr>
          <p:cNvPr id="25" name="5-Point Star 20"/>
          <p:cNvSpPr/>
          <p:nvPr/>
        </p:nvSpPr>
        <p:spPr>
          <a:xfrm>
            <a:off x="3100141" y="210291"/>
            <a:ext cx="461555" cy="461555"/>
          </a:xfrm>
          <a:prstGeom prst="ellipse">
            <a:avLst/>
          </a:prstGeom>
          <a:solidFill>
            <a:schemeClr val="bg1"/>
          </a:solidFill>
          <a:ln w="76200">
            <a:solidFill>
              <a:srgbClr val="C00000"/>
            </a:solidFill>
          </a:ln>
          <a:effectLst/>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nchorCtr="1"/>
          <a:lstStyle/>
          <a:p>
            <a:pPr algn="ctr"/>
            <a:r>
              <a:rPr lang="en-US" sz="2000" b="1" dirty="0" smtClean="0">
                <a:ln>
                  <a:solidFill>
                    <a:srgbClr val="C00000"/>
                  </a:solidFill>
                </a:ln>
                <a:solidFill>
                  <a:srgbClr val="C00000"/>
                </a:solidFill>
                <a:latin typeface="Bradley Hand ITC" panose="03070402050302030203" pitchFamily="66" charset="0"/>
              </a:rPr>
              <a:t>1</a:t>
            </a:r>
            <a:endParaRPr lang="en-US" sz="2000" b="1" dirty="0">
              <a:ln>
                <a:solidFill>
                  <a:srgbClr val="C00000"/>
                </a:solidFill>
              </a:ln>
              <a:solidFill>
                <a:srgbClr val="C00000"/>
              </a:solidFill>
              <a:latin typeface="Bradley Hand ITC" panose="03070402050302030203" pitchFamily="66" charset="0"/>
            </a:endParaRPr>
          </a:p>
        </p:txBody>
      </p:sp>
      <p:sp>
        <p:nvSpPr>
          <p:cNvPr id="26" name="5-Point Star 20"/>
          <p:cNvSpPr/>
          <p:nvPr/>
        </p:nvSpPr>
        <p:spPr>
          <a:xfrm>
            <a:off x="6504814" y="212277"/>
            <a:ext cx="461555" cy="461555"/>
          </a:xfrm>
          <a:prstGeom prst="ellipse">
            <a:avLst/>
          </a:prstGeom>
          <a:solidFill>
            <a:schemeClr val="bg1"/>
          </a:solidFill>
          <a:ln w="76200">
            <a:solidFill>
              <a:srgbClr val="6BA42C"/>
            </a:solidFill>
          </a:ln>
          <a:effectLst/>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nchorCtr="1"/>
          <a:lstStyle/>
          <a:p>
            <a:pPr algn="ctr"/>
            <a:r>
              <a:rPr lang="en-US" sz="2000" b="1" dirty="0" smtClean="0">
                <a:ln>
                  <a:solidFill>
                    <a:srgbClr val="6BA42C"/>
                  </a:solidFill>
                </a:ln>
                <a:solidFill>
                  <a:srgbClr val="6BA42C"/>
                </a:solidFill>
                <a:latin typeface="Bradley Hand ITC" panose="03070402050302030203" pitchFamily="66" charset="0"/>
              </a:rPr>
              <a:t>2</a:t>
            </a:r>
            <a:endParaRPr lang="en-US" sz="2000" b="1" dirty="0">
              <a:ln>
                <a:solidFill>
                  <a:srgbClr val="6BA42C"/>
                </a:solidFill>
              </a:ln>
              <a:solidFill>
                <a:srgbClr val="6BA42C"/>
              </a:solidFill>
              <a:latin typeface="Bradley Hand ITC" panose="03070402050302030203" pitchFamily="66" charset="0"/>
            </a:endParaRPr>
          </a:p>
        </p:txBody>
      </p:sp>
      <p:pic>
        <p:nvPicPr>
          <p:cNvPr id="23" name="Picture 22"/>
          <p:cNvPicPr>
            <a:picLocks noChangeAspect="1"/>
          </p:cNvPicPr>
          <p:nvPr/>
        </p:nvPicPr>
        <p:blipFill>
          <a:blip r:embed="rId3">
            <a:biLevel thresh="75000"/>
          </a:blip>
          <a:stretch>
            <a:fillRect/>
          </a:stretch>
        </p:blipFill>
        <p:spPr>
          <a:xfrm>
            <a:off x="786464" y="635848"/>
            <a:ext cx="889425" cy="889425"/>
          </a:xfrm>
          <a:prstGeom prst="rect">
            <a:avLst/>
          </a:prstGeom>
          <a:effectLst>
            <a:outerShdw blurRad="63500" sx="102000" sy="102000" algn="ctr" rotWithShape="0">
              <a:prstClr val="black">
                <a:alpha val="40000"/>
              </a:prstClr>
            </a:outerShdw>
          </a:effectLst>
        </p:spPr>
      </p:pic>
      <p:sp>
        <p:nvSpPr>
          <p:cNvPr id="21" name="Rounded Rectangle 20"/>
          <p:cNvSpPr/>
          <p:nvPr/>
        </p:nvSpPr>
        <p:spPr>
          <a:xfrm>
            <a:off x="4010834" y="2905609"/>
            <a:ext cx="2661334" cy="374571"/>
          </a:xfrm>
          <a:prstGeom prst="roundRect">
            <a:avLst>
              <a:gd name="adj" fmla="val 50000"/>
            </a:avLst>
          </a:prstGeom>
          <a:solidFill>
            <a:srgbClr val="8FCE4A"/>
          </a:solidFill>
          <a:ln w="38100">
            <a:solidFill>
              <a:schemeClr val="bg1"/>
            </a:solidFill>
          </a:ln>
        </p:spPr>
        <p:txBody>
          <a:bodyPr wrap="square" anchor="ctr" anchorCtr="1">
            <a:noAutofit/>
          </a:bodyPr>
          <a:lstStyle/>
          <a:p>
            <a:pPr algn="ctr"/>
            <a:r>
              <a:rPr lang="en-US" sz="1600" b="1" dirty="0" smtClean="0">
                <a:ln>
                  <a:solidFill>
                    <a:schemeClr val="bg1"/>
                  </a:solidFill>
                </a:ln>
                <a:solidFill>
                  <a:schemeClr val="bg1"/>
                </a:solidFill>
                <a:effectLst>
                  <a:outerShdw blurRad="38100" dist="38100" dir="2700000" algn="tl">
                    <a:srgbClr val="000000">
                      <a:alpha val="43137"/>
                    </a:srgbClr>
                  </a:outerShdw>
                </a:effectLst>
                <a:latin typeface="Bradley Hand ITC" panose="03070402050302030203" pitchFamily="66" charset="0"/>
              </a:rPr>
              <a:t>Key Strategic Indicators  </a:t>
            </a:r>
            <a:endParaRPr lang="en-US" sz="1600" b="1" dirty="0">
              <a:ln>
                <a:solidFill>
                  <a:schemeClr val="bg1"/>
                </a:solidFill>
              </a:ln>
              <a:solidFill>
                <a:schemeClr val="bg1"/>
              </a:solidFill>
              <a:effectLst>
                <a:outerShdw blurRad="38100" dist="38100" dir="2700000" algn="tl">
                  <a:srgbClr val="000000">
                    <a:alpha val="43137"/>
                  </a:srgbClr>
                </a:outerShdw>
              </a:effectLst>
              <a:latin typeface="Bradley Hand ITC" panose="03070402050302030203" pitchFamily="66" charset="0"/>
            </a:endParaRPr>
          </a:p>
        </p:txBody>
      </p:sp>
      <p:sp>
        <p:nvSpPr>
          <p:cNvPr id="27" name="Rounded Rectangle 26"/>
          <p:cNvSpPr/>
          <p:nvPr/>
        </p:nvSpPr>
        <p:spPr>
          <a:xfrm>
            <a:off x="559362" y="2905608"/>
            <a:ext cx="2661334" cy="374571"/>
          </a:xfrm>
          <a:prstGeom prst="roundRect">
            <a:avLst>
              <a:gd name="adj" fmla="val 50000"/>
            </a:avLst>
          </a:prstGeom>
          <a:solidFill>
            <a:srgbClr val="FF1D1D"/>
          </a:solidFill>
          <a:ln w="38100">
            <a:solidFill>
              <a:schemeClr val="bg1"/>
            </a:solidFill>
          </a:ln>
        </p:spPr>
        <p:txBody>
          <a:bodyPr wrap="square" anchor="ctr" anchorCtr="1">
            <a:noAutofit/>
          </a:bodyPr>
          <a:lstStyle/>
          <a:p>
            <a:pPr algn="ctr"/>
            <a:r>
              <a:rPr lang="en-US" sz="1600" b="1" dirty="0" smtClean="0">
                <a:ln>
                  <a:solidFill>
                    <a:schemeClr val="bg1"/>
                  </a:solidFill>
                </a:ln>
                <a:solidFill>
                  <a:schemeClr val="bg1"/>
                </a:solidFill>
                <a:effectLst>
                  <a:outerShdw blurRad="38100" dist="38100" dir="2700000" algn="tl">
                    <a:srgbClr val="000000">
                      <a:alpha val="43137"/>
                    </a:srgbClr>
                  </a:outerShdw>
                </a:effectLst>
                <a:latin typeface="Bradley Hand ITC" panose="03070402050302030203" pitchFamily="66" charset="0"/>
              </a:rPr>
              <a:t>Key Strategic Indicators  </a:t>
            </a:r>
            <a:endParaRPr lang="en-US" sz="1600" b="1" dirty="0">
              <a:ln>
                <a:solidFill>
                  <a:schemeClr val="bg1"/>
                </a:solidFill>
              </a:ln>
              <a:solidFill>
                <a:schemeClr val="bg1"/>
              </a:solidFill>
              <a:effectLst>
                <a:outerShdw blurRad="38100" dist="38100" dir="2700000" algn="tl">
                  <a:srgbClr val="000000">
                    <a:alpha val="43137"/>
                  </a:srgbClr>
                </a:outerShdw>
              </a:effectLst>
              <a:latin typeface="Bradley Hand ITC" panose="03070402050302030203" pitchFamily="66" charset="0"/>
            </a:endParaRPr>
          </a:p>
        </p:txBody>
      </p:sp>
      <p:sp>
        <p:nvSpPr>
          <p:cNvPr id="19" name="Rectangle 18"/>
          <p:cNvSpPr/>
          <p:nvPr/>
        </p:nvSpPr>
        <p:spPr>
          <a:xfrm>
            <a:off x="310678" y="6954844"/>
            <a:ext cx="6581062" cy="246221"/>
          </a:xfrm>
          <a:prstGeom prst="rect">
            <a:avLst/>
          </a:prstGeom>
        </p:spPr>
        <p:txBody>
          <a:bodyPr wrap="square">
            <a:spAutoFit/>
          </a:bodyPr>
          <a:lstStyle/>
          <a:p>
            <a:pPr algn="ctr"/>
            <a:r>
              <a:rPr lang="en-US" sz="1000" b="1" i="1" dirty="0" smtClean="0">
                <a:solidFill>
                  <a:schemeClr val="tx1">
                    <a:lumMod val="65000"/>
                    <a:lumOff val="35000"/>
                  </a:schemeClr>
                </a:solidFill>
              </a:rPr>
              <a:t>Targets &amp; baselines marked (*) indicates that an initiative is undertaken to measure them </a:t>
            </a:r>
            <a:endParaRPr lang="en-US" sz="1000" b="1" i="1" dirty="0">
              <a:solidFill>
                <a:schemeClr val="tx1">
                  <a:lumMod val="65000"/>
                  <a:lumOff val="35000"/>
                </a:schemeClr>
              </a:solidFill>
            </a:endParaRPr>
          </a:p>
        </p:txBody>
      </p:sp>
    </p:spTree>
    <p:extLst>
      <p:ext uri="{BB962C8B-B14F-4D97-AF65-F5344CB8AC3E}">
        <p14:creationId xmlns:p14="http://schemas.microsoft.com/office/powerpoint/2010/main" val="36325387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grpSp>
        <p:nvGrpSpPr>
          <p:cNvPr id="14" name="Group 13"/>
          <p:cNvGrpSpPr/>
          <p:nvPr/>
        </p:nvGrpSpPr>
        <p:grpSpPr>
          <a:xfrm>
            <a:off x="314615" y="257534"/>
            <a:ext cx="6611701" cy="6701661"/>
            <a:chOff x="317091" y="257534"/>
            <a:chExt cx="6744596" cy="6701661"/>
          </a:xfrm>
        </p:grpSpPr>
        <p:sp>
          <p:nvSpPr>
            <p:cNvPr id="12" name="Round Diagonal Corner Rectangle 11"/>
            <p:cNvSpPr/>
            <p:nvPr/>
          </p:nvSpPr>
          <p:spPr>
            <a:xfrm>
              <a:off x="317091" y="257534"/>
              <a:ext cx="3244764" cy="6701661"/>
            </a:xfrm>
            <a:prstGeom prst="round2DiagRect">
              <a:avLst/>
            </a:prstGeom>
            <a:solidFill>
              <a:srgbClr val="7030A0"/>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 Diagonal Corner Rectangle 12"/>
            <p:cNvSpPr/>
            <p:nvPr/>
          </p:nvSpPr>
          <p:spPr>
            <a:xfrm>
              <a:off x="3816923" y="257534"/>
              <a:ext cx="3244764" cy="6701661"/>
            </a:xfrm>
            <a:prstGeom prst="round2DiagRect">
              <a:avLst/>
            </a:prstGeom>
            <a:solidFill>
              <a:srgbClr val="1F4E79"/>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Round Diagonal Corner Rectangle 22"/>
          <p:cNvSpPr/>
          <p:nvPr/>
        </p:nvSpPr>
        <p:spPr>
          <a:xfrm>
            <a:off x="622649" y="477457"/>
            <a:ext cx="1209124" cy="1209124"/>
          </a:xfrm>
          <a:prstGeom prst="round2DiagRect">
            <a:avLst/>
          </a:prstGeom>
          <a:solidFill>
            <a:srgbClr val="9F5FCF"/>
          </a:solidFill>
          <a:ln w="762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 Diagonal Corner Rectangle 17"/>
          <p:cNvSpPr/>
          <p:nvPr/>
        </p:nvSpPr>
        <p:spPr>
          <a:xfrm>
            <a:off x="4025481" y="477457"/>
            <a:ext cx="1209124" cy="1209124"/>
          </a:xfrm>
          <a:prstGeom prst="round2DiagRect">
            <a:avLst/>
          </a:prstGeom>
          <a:solidFill>
            <a:srgbClr val="2A6BA6"/>
          </a:solidFill>
          <a:ln w="762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3846434" y="1873163"/>
            <a:ext cx="2963966" cy="830997"/>
          </a:xfrm>
          <a:prstGeom prst="rect">
            <a:avLst/>
          </a:prstGeom>
        </p:spPr>
        <p:txBody>
          <a:bodyPr wrap="square">
            <a:spAutoFit/>
          </a:bodyPr>
          <a:lstStyle/>
          <a:p>
            <a:pPr algn="ctr"/>
            <a:r>
              <a:rPr lang="en-US" sz="1200" b="1" i="1" dirty="0">
                <a:solidFill>
                  <a:schemeClr val="bg1"/>
                </a:solidFill>
              </a:rPr>
              <a:t>Demonstrate quality in every aspect of operation while instilling an </a:t>
            </a:r>
            <a:r>
              <a:rPr lang="en-US" sz="1200" b="1" i="1" dirty="0" smtClean="0">
                <a:solidFill>
                  <a:schemeClr val="bg1"/>
                </a:solidFill>
              </a:rPr>
              <a:t>internationally recognized</a:t>
            </a:r>
            <a:r>
              <a:rPr lang="en-US" sz="1200" b="1" i="1" dirty="0">
                <a:solidFill>
                  <a:schemeClr val="bg1"/>
                </a:solidFill>
              </a:rPr>
              <a:t>, dynamic and agile model for comprehensive pediatric oncology care</a:t>
            </a:r>
          </a:p>
        </p:txBody>
      </p:sp>
      <p:sp>
        <p:nvSpPr>
          <p:cNvPr id="20" name="Rectangle 19"/>
          <p:cNvSpPr/>
          <p:nvPr/>
        </p:nvSpPr>
        <p:spPr>
          <a:xfrm>
            <a:off x="5304167" y="865937"/>
            <a:ext cx="1639670" cy="830997"/>
          </a:xfrm>
          <a:prstGeom prst="rect">
            <a:avLst/>
          </a:prstGeom>
        </p:spPr>
        <p:txBody>
          <a:bodyPr wrap="square">
            <a:spAutoFit/>
          </a:bodyPr>
          <a:lstStyle/>
          <a:p>
            <a:r>
              <a:rPr lang="en-US" sz="1600" b="1" dirty="0" smtClean="0">
                <a:ln>
                  <a:solidFill>
                    <a:schemeClr val="bg1"/>
                  </a:solidFill>
                </a:ln>
                <a:solidFill>
                  <a:schemeClr val="bg1"/>
                </a:solidFill>
                <a:effectLst>
                  <a:outerShdw blurRad="38100" dist="38100" dir="2700000" algn="tl">
                    <a:srgbClr val="000000">
                      <a:alpha val="43137"/>
                    </a:srgbClr>
                  </a:outerShdw>
                </a:effectLst>
                <a:latin typeface="Bradley Hand ITC" panose="03070402050302030203" pitchFamily="66" charset="0"/>
              </a:rPr>
              <a:t>Quality In Every Aspect Of Operation</a:t>
            </a:r>
            <a:endParaRPr lang="en-US" sz="1600" b="1" dirty="0">
              <a:ln>
                <a:solidFill>
                  <a:schemeClr val="bg1"/>
                </a:solidFill>
              </a:ln>
              <a:solidFill>
                <a:schemeClr val="bg1"/>
              </a:solidFill>
              <a:effectLst>
                <a:outerShdw blurRad="38100" dist="38100" dir="2700000" algn="tl">
                  <a:srgbClr val="000000">
                    <a:alpha val="43137"/>
                  </a:srgbClr>
                </a:outerShdw>
              </a:effectLst>
              <a:latin typeface="Bradley Hand ITC" panose="03070402050302030203" pitchFamily="66" charset="0"/>
            </a:endParaRPr>
          </a:p>
        </p:txBody>
      </p:sp>
      <p:sp>
        <p:nvSpPr>
          <p:cNvPr id="31" name="Rectangle 30"/>
          <p:cNvSpPr/>
          <p:nvPr/>
        </p:nvSpPr>
        <p:spPr>
          <a:xfrm>
            <a:off x="564023" y="2024517"/>
            <a:ext cx="2656673" cy="461665"/>
          </a:xfrm>
          <a:prstGeom prst="rect">
            <a:avLst/>
          </a:prstGeom>
        </p:spPr>
        <p:txBody>
          <a:bodyPr wrap="square">
            <a:spAutoFit/>
          </a:bodyPr>
          <a:lstStyle/>
          <a:p>
            <a:pPr algn="ctr"/>
            <a:r>
              <a:rPr lang="en-US" sz="1200" b="1" i="1" dirty="0">
                <a:solidFill>
                  <a:schemeClr val="bg1"/>
                </a:solidFill>
              </a:rPr>
              <a:t>Build on and Expand the current Research core inside the hospital</a:t>
            </a:r>
          </a:p>
        </p:txBody>
      </p:sp>
      <p:pic>
        <p:nvPicPr>
          <p:cNvPr id="27" name="Picture 26"/>
          <p:cNvPicPr>
            <a:picLocks noChangeAspect="1"/>
          </p:cNvPicPr>
          <p:nvPr/>
        </p:nvPicPr>
        <p:blipFill>
          <a:blip r:embed="rId2">
            <a:biLevel thresh="75000"/>
          </a:blip>
          <a:stretch>
            <a:fillRect/>
          </a:stretch>
        </p:blipFill>
        <p:spPr>
          <a:xfrm>
            <a:off x="784074" y="638881"/>
            <a:ext cx="886273" cy="886273"/>
          </a:xfrm>
          <a:prstGeom prst="rect">
            <a:avLst/>
          </a:prstGeom>
          <a:effectLst>
            <a:outerShdw blurRad="63500" sx="102000" sy="102000" algn="ctr" rotWithShape="0">
              <a:prstClr val="black">
                <a:alpha val="40000"/>
              </a:prstClr>
            </a:outerShdw>
          </a:effectLst>
        </p:spPr>
      </p:pic>
      <p:pic>
        <p:nvPicPr>
          <p:cNvPr id="32" name="Picture 31"/>
          <p:cNvPicPr>
            <a:picLocks noChangeAspect="1"/>
          </p:cNvPicPr>
          <p:nvPr/>
        </p:nvPicPr>
        <p:blipFill>
          <a:blip r:embed="rId3">
            <a:biLevel thresh="75000"/>
          </a:blip>
          <a:stretch>
            <a:fillRect/>
          </a:stretch>
        </p:blipFill>
        <p:spPr>
          <a:xfrm>
            <a:off x="4118039" y="570014"/>
            <a:ext cx="1024008" cy="1024008"/>
          </a:xfrm>
          <a:prstGeom prst="rect">
            <a:avLst/>
          </a:prstGeom>
          <a:ln w="28575">
            <a:noFill/>
          </a:ln>
          <a:effectLst>
            <a:outerShdw blurRad="63500" sx="102000" sy="102000" algn="ctr" rotWithShape="0">
              <a:prstClr val="black">
                <a:alpha val="40000"/>
              </a:prstClr>
            </a:outerShdw>
          </a:effectLst>
        </p:spPr>
      </p:pic>
      <p:sp>
        <p:nvSpPr>
          <p:cNvPr id="26" name="Rectangle 25"/>
          <p:cNvSpPr/>
          <p:nvPr/>
        </p:nvSpPr>
        <p:spPr>
          <a:xfrm>
            <a:off x="1867301" y="865937"/>
            <a:ext cx="1499216" cy="830997"/>
          </a:xfrm>
          <a:prstGeom prst="rect">
            <a:avLst/>
          </a:prstGeom>
        </p:spPr>
        <p:txBody>
          <a:bodyPr wrap="square">
            <a:spAutoFit/>
          </a:bodyPr>
          <a:lstStyle/>
          <a:p>
            <a:r>
              <a:rPr lang="en-US" sz="1600" b="1" dirty="0">
                <a:ln>
                  <a:solidFill>
                    <a:schemeClr val="bg1"/>
                  </a:solidFill>
                </a:ln>
                <a:solidFill>
                  <a:schemeClr val="bg1"/>
                </a:solidFill>
                <a:effectLst>
                  <a:outerShdw blurRad="38100" dist="38100" dir="2700000" algn="tl">
                    <a:srgbClr val="000000">
                      <a:alpha val="43137"/>
                    </a:srgbClr>
                  </a:outerShdw>
                </a:effectLst>
                <a:latin typeface="Bradley Hand ITC" panose="03070402050302030203" pitchFamily="66" charset="0"/>
              </a:rPr>
              <a:t>Build On And Expand Research Core</a:t>
            </a:r>
          </a:p>
        </p:txBody>
      </p:sp>
      <p:sp>
        <p:nvSpPr>
          <p:cNvPr id="33" name="5-Point Star 20"/>
          <p:cNvSpPr/>
          <p:nvPr/>
        </p:nvSpPr>
        <p:spPr>
          <a:xfrm>
            <a:off x="3100141" y="210291"/>
            <a:ext cx="461555" cy="461555"/>
          </a:xfrm>
          <a:prstGeom prst="ellipse">
            <a:avLst/>
          </a:prstGeom>
          <a:solidFill>
            <a:schemeClr val="bg1"/>
          </a:solidFill>
          <a:ln w="76200">
            <a:solidFill>
              <a:srgbClr val="7030A0"/>
            </a:solidFill>
          </a:ln>
          <a:effectLst/>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nchorCtr="1"/>
          <a:lstStyle/>
          <a:p>
            <a:pPr algn="ctr"/>
            <a:r>
              <a:rPr lang="en-US" sz="2000" b="1" dirty="0" smtClean="0">
                <a:ln>
                  <a:solidFill>
                    <a:srgbClr val="7030A0"/>
                  </a:solidFill>
                </a:ln>
                <a:solidFill>
                  <a:srgbClr val="7030A0"/>
                </a:solidFill>
                <a:latin typeface="Bradley Hand ITC" panose="03070402050302030203" pitchFamily="66" charset="0"/>
              </a:rPr>
              <a:t>3</a:t>
            </a:r>
            <a:endParaRPr lang="en-US" sz="2000" b="1" dirty="0">
              <a:ln>
                <a:solidFill>
                  <a:srgbClr val="7030A0"/>
                </a:solidFill>
              </a:ln>
              <a:solidFill>
                <a:srgbClr val="7030A0"/>
              </a:solidFill>
              <a:latin typeface="Bradley Hand ITC" panose="03070402050302030203" pitchFamily="66" charset="0"/>
            </a:endParaRPr>
          </a:p>
        </p:txBody>
      </p:sp>
      <p:sp>
        <p:nvSpPr>
          <p:cNvPr id="34" name="5-Point Star 20"/>
          <p:cNvSpPr/>
          <p:nvPr/>
        </p:nvSpPr>
        <p:spPr>
          <a:xfrm>
            <a:off x="6504814" y="212277"/>
            <a:ext cx="461555" cy="461555"/>
          </a:xfrm>
          <a:prstGeom prst="ellipse">
            <a:avLst/>
          </a:prstGeom>
          <a:solidFill>
            <a:schemeClr val="bg1"/>
          </a:solidFill>
          <a:ln w="76200">
            <a:solidFill>
              <a:srgbClr val="1F4E79"/>
            </a:solidFill>
          </a:ln>
          <a:effectLst/>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nchorCtr="1"/>
          <a:lstStyle/>
          <a:p>
            <a:pPr algn="ctr"/>
            <a:r>
              <a:rPr lang="en-US" sz="2000" b="1" dirty="0">
                <a:ln>
                  <a:solidFill>
                    <a:srgbClr val="1F4E79"/>
                  </a:solidFill>
                </a:ln>
                <a:solidFill>
                  <a:schemeClr val="accent5">
                    <a:lumMod val="50000"/>
                  </a:schemeClr>
                </a:solidFill>
                <a:latin typeface="Bradley Hand ITC" panose="03070402050302030203" pitchFamily="66" charset="0"/>
              </a:rPr>
              <a:t>4</a:t>
            </a:r>
          </a:p>
        </p:txBody>
      </p:sp>
      <p:sp>
        <p:nvSpPr>
          <p:cNvPr id="36" name="Rounded Rectangle 35"/>
          <p:cNvSpPr/>
          <p:nvPr/>
        </p:nvSpPr>
        <p:spPr>
          <a:xfrm>
            <a:off x="4010834" y="2905609"/>
            <a:ext cx="2661334" cy="374571"/>
          </a:xfrm>
          <a:prstGeom prst="roundRect">
            <a:avLst>
              <a:gd name="adj" fmla="val 50000"/>
            </a:avLst>
          </a:prstGeom>
          <a:solidFill>
            <a:srgbClr val="2A6BA6"/>
          </a:solidFill>
          <a:ln w="38100">
            <a:solidFill>
              <a:schemeClr val="bg1"/>
            </a:solidFill>
          </a:ln>
        </p:spPr>
        <p:txBody>
          <a:bodyPr wrap="square" anchor="ctr" anchorCtr="1">
            <a:noAutofit/>
          </a:bodyPr>
          <a:lstStyle/>
          <a:p>
            <a:pPr algn="ctr"/>
            <a:r>
              <a:rPr lang="en-US" sz="1600" b="1" dirty="0" smtClean="0">
                <a:ln>
                  <a:solidFill>
                    <a:schemeClr val="bg1"/>
                  </a:solidFill>
                </a:ln>
                <a:solidFill>
                  <a:schemeClr val="bg1"/>
                </a:solidFill>
                <a:effectLst>
                  <a:outerShdw blurRad="38100" dist="38100" dir="2700000" algn="tl">
                    <a:srgbClr val="000000">
                      <a:alpha val="43137"/>
                    </a:srgbClr>
                  </a:outerShdw>
                </a:effectLst>
                <a:latin typeface="Bradley Hand ITC" panose="03070402050302030203" pitchFamily="66" charset="0"/>
              </a:rPr>
              <a:t>Key Strategic Indicators  </a:t>
            </a:r>
            <a:endParaRPr lang="en-US" sz="1600" b="1" dirty="0">
              <a:ln>
                <a:solidFill>
                  <a:schemeClr val="bg1"/>
                </a:solidFill>
              </a:ln>
              <a:solidFill>
                <a:schemeClr val="bg1"/>
              </a:solidFill>
              <a:effectLst>
                <a:outerShdw blurRad="38100" dist="38100" dir="2700000" algn="tl">
                  <a:srgbClr val="000000">
                    <a:alpha val="43137"/>
                  </a:srgbClr>
                </a:outerShdw>
              </a:effectLst>
              <a:latin typeface="Bradley Hand ITC" panose="03070402050302030203" pitchFamily="66" charset="0"/>
            </a:endParaRPr>
          </a:p>
        </p:txBody>
      </p:sp>
      <p:sp>
        <p:nvSpPr>
          <p:cNvPr id="37" name="Rounded Rectangle 36"/>
          <p:cNvSpPr/>
          <p:nvPr/>
        </p:nvSpPr>
        <p:spPr>
          <a:xfrm>
            <a:off x="559362" y="2905608"/>
            <a:ext cx="2661334" cy="374571"/>
          </a:xfrm>
          <a:prstGeom prst="roundRect">
            <a:avLst>
              <a:gd name="adj" fmla="val 50000"/>
            </a:avLst>
          </a:prstGeom>
          <a:solidFill>
            <a:srgbClr val="9F5FCF"/>
          </a:solidFill>
          <a:ln w="38100">
            <a:solidFill>
              <a:schemeClr val="bg1"/>
            </a:solidFill>
          </a:ln>
        </p:spPr>
        <p:txBody>
          <a:bodyPr wrap="square" anchor="ctr" anchorCtr="1">
            <a:noAutofit/>
          </a:bodyPr>
          <a:lstStyle/>
          <a:p>
            <a:pPr algn="ctr"/>
            <a:r>
              <a:rPr lang="en-US" sz="1600" b="1" dirty="0" smtClean="0">
                <a:ln>
                  <a:solidFill>
                    <a:schemeClr val="bg1"/>
                  </a:solidFill>
                </a:ln>
                <a:solidFill>
                  <a:schemeClr val="bg1"/>
                </a:solidFill>
                <a:effectLst>
                  <a:outerShdw blurRad="38100" dist="38100" dir="2700000" algn="tl">
                    <a:srgbClr val="000000">
                      <a:alpha val="43137"/>
                    </a:srgbClr>
                  </a:outerShdw>
                </a:effectLst>
                <a:latin typeface="Bradley Hand ITC" panose="03070402050302030203" pitchFamily="66" charset="0"/>
              </a:rPr>
              <a:t>Key Strategic Indicators  </a:t>
            </a:r>
            <a:endParaRPr lang="en-US" sz="1600" b="1" dirty="0">
              <a:ln>
                <a:solidFill>
                  <a:schemeClr val="bg1"/>
                </a:solidFill>
              </a:ln>
              <a:solidFill>
                <a:schemeClr val="bg1"/>
              </a:solidFill>
              <a:effectLst>
                <a:outerShdw blurRad="38100" dist="38100" dir="2700000" algn="tl">
                  <a:srgbClr val="000000">
                    <a:alpha val="43137"/>
                  </a:srgbClr>
                </a:outerShdw>
              </a:effectLst>
              <a:latin typeface="Bradley Hand ITC" panose="03070402050302030203" pitchFamily="66" charset="0"/>
            </a:endParaRPr>
          </a:p>
        </p:txBody>
      </p:sp>
      <p:graphicFrame>
        <p:nvGraphicFramePr>
          <p:cNvPr id="17" name="Content Placeholder 5"/>
          <p:cNvGraphicFramePr>
            <a:graphicFrameLocks/>
          </p:cNvGraphicFramePr>
          <p:nvPr>
            <p:extLst/>
          </p:nvPr>
        </p:nvGraphicFramePr>
        <p:xfrm>
          <a:off x="3886166" y="3658692"/>
          <a:ext cx="2908529" cy="2869108"/>
        </p:xfrm>
        <a:graphic>
          <a:graphicData uri="http://schemas.openxmlformats.org/drawingml/2006/table">
            <a:tbl>
              <a:tblPr firstRow="1" bandRow="1">
                <a:tableStyleId>{5C22544A-7EE6-4342-B048-85BDC9FD1C3A}</a:tableStyleId>
              </a:tblPr>
              <a:tblGrid>
                <a:gridCol w="1814738">
                  <a:extLst>
                    <a:ext uri="{9D8B030D-6E8A-4147-A177-3AD203B41FA5}">
                      <a16:colId xmlns:a16="http://schemas.microsoft.com/office/drawing/2014/main" xmlns="" val="20000"/>
                    </a:ext>
                  </a:extLst>
                </a:gridCol>
                <a:gridCol w="582408">
                  <a:extLst>
                    <a:ext uri="{9D8B030D-6E8A-4147-A177-3AD203B41FA5}">
                      <a16:colId xmlns:a16="http://schemas.microsoft.com/office/drawing/2014/main" xmlns="" val="20001"/>
                    </a:ext>
                  </a:extLst>
                </a:gridCol>
                <a:gridCol w="511383">
                  <a:extLst>
                    <a:ext uri="{9D8B030D-6E8A-4147-A177-3AD203B41FA5}">
                      <a16:colId xmlns:a16="http://schemas.microsoft.com/office/drawing/2014/main" xmlns="" val="20002"/>
                    </a:ext>
                  </a:extLst>
                </a:gridCol>
              </a:tblGrid>
              <a:tr h="0">
                <a:tc>
                  <a:txBody>
                    <a:bodyPr/>
                    <a:lstStyle/>
                    <a:p>
                      <a:endParaRPr lang="en-US" sz="1200" dirty="0">
                        <a:solidFill>
                          <a:schemeClr val="bg1"/>
                        </a:solidFill>
                      </a:endParaRPr>
                    </a:p>
                  </a:txBody>
                  <a:tcPr marL="71993" marR="71993" marT="35997" marB="35997">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smtClean="0">
                          <a:solidFill>
                            <a:schemeClr val="bg1"/>
                          </a:solidFill>
                        </a:rPr>
                        <a:t>BASELINE</a:t>
                      </a:r>
                      <a:endParaRPr lang="en-US" sz="1100" dirty="0">
                        <a:solidFill>
                          <a:schemeClr val="bg1"/>
                        </a:solidFill>
                      </a:endParaRPr>
                    </a:p>
                  </a:txBody>
                  <a:tcPr marL="0" marR="0" marT="35997" marB="35997" anchor="ctr" anchorCtr="1">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smtClean="0">
                          <a:solidFill>
                            <a:schemeClr val="bg1"/>
                          </a:solidFill>
                        </a:rPr>
                        <a:t>TARGET</a:t>
                      </a:r>
                      <a:endParaRPr lang="en-US" sz="1100" dirty="0">
                        <a:solidFill>
                          <a:schemeClr val="bg1"/>
                        </a:solidFill>
                      </a:endParaRPr>
                    </a:p>
                  </a:txBody>
                  <a:tcPr marL="0" marR="0" marT="35997" marB="35997" anchor="ctr" anchorCtr="1">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549632">
                <a:tc>
                  <a:txBody>
                    <a:bodyPr/>
                    <a:lstStyle/>
                    <a:p>
                      <a:pPr marL="0" algn="l" defTabSz="914400" rtl="0" eaLnBrk="1" fontAlgn="ctr" latinLnBrk="0" hangingPunct="1"/>
                      <a:r>
                        <a:rPr lang="en-US" sz="1150" b="1" kern="1200" dirty="0" smtClean="0">
                          <a:solidFill>
                            <a:schemeClr val="bg1"/>
                          </a:solidFill>
                          <a:latin typeface="+mn-lt"/>
                          <a:ea typeface="+mn-ea"/>
                          <a:cs typeface="+mn-cs"/>
                        </a:rPr>
                        <a:t>4.1. Number of acquired accreditations</a:t>
                      </a:r>
                    </a:p>
                  </a:txBody>
                  <a:tcPr marL="71993" marR="71993" marT="35997" marB="35997" anchor="ctr">
                    <a:lnL w="12700" cmpd="sng">
                      <a:noFill/>
                    </a:lnL>
                    <a:lnR w="12700" cmpd="sng">
                      <a:noFill/>
                    </a:lnR>
                    <a:lnT w="28575" cap="flat" cmpd="sng" algn="ctr">
                      <a:solidFill>
                        <a:schemeClr val="bg1"/>
                      </a:solidFill>
                      <a:prstDash val="solid"/>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50" b="1" kern="1200" dirty="0" smtClean="0">
                          <a:solidFill>
                            <a:schemeClr val="bg1"/>
                          </a:solidFill>
                          <a:latin typeface="+mn-lt"/>
                          <a:ea typeface="+mn-ea"/>
                          <a:cs typeface="+mn-cs"/>
                        </a:rPr>
                        <a:t>2</a:t>
                      </a:r>
                      <a:endParaRPr lang="en-US" sz="1150" b="1" kern="1200" dirty="0">
                        <a:solidFill>
                          <a:schemeClr val="bg1"/>
                        </a:solidFill>
                        <a:latin typeface="+mn-lt"/>
                        <a:ea typeface="+mn-ea"/>
                        <a:cs typeface="+mn-cs"/>
                      </a:endParaRPr>
                    </a:p>
                  </a:txBody>
                  <a:tcPr marL="71993" marR="71993" marT="35997" marB="35997" anchor="ctr" anchorCtr="1">
                    <a:lnL w="12700" cmpd="sng">
                      <a:noFill/>
                    </a:lnL>
                    <a:lnR w="12700" cmpd="sng">
                      <a:noFill/>
                    </a:lnR>
                    <a:lnT w="28575" cap="flat" cmpd="sng" algn="ctr">
                      <a:solidFill>
                        <a:schemeClr val="bg1"/>
                      </a:solidFill>
                      <a:prstDash val="solid"/>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50" b="1" kern="1200" dirty="0" smtClean="0">
                          <a:solidFill>
                            <a:schemeClr val="bg1"/>
                          </a:solidFill>
                          <a:latin typeface="+mn-lt"/>
                          <a:ea typeface="+mn-ea"/>
                          <a:cs typeface="+mn-cs"/>
                        </a:rPr>
                        <a:t>7</a:t>
                      </a:r>
                      <a:endParaRPr lang="en-US" sz="1150" b="1" kern="1200" dirty="0">
                        <a:solidFill>
                          <a:schemeClr val="bg1"/>
                        </a:solidFill>
                        <a:latin typeface="+mn-lt"/>
                        <a:ea typeface="+mn-ea"/>
                        <a:cs typeface="+mn-cs"/>
                      </a:endParaRPr>
                    </a:p>
                  </a:txBody>
                  <a:tcPr marL="71993" marR="71993" marT="35997" marB="35997" anchor="ctr" anchorCtr="1">
                    <a:lnL w="12700" cmpd="sng">
                      <a:noFill/>
                    </a:lnL>
                    <a:lnR w="12700" cmpd="sng">
                      <a:noFill/>
                    </a:lnR>
                    <a:lnT w="28575" cap="flat" cmpd="sng" algn="ctr">
                      <a:solidFill>
                        <a:schemeClr val="bg1"/>
                      </a:solidFill>
                      <a:prstDash val="solid"/>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718402">
                <a:tc>
                  <a:txBody>
                    <a:bodyPr/>
                    <a:lstStyle/>
                    <a:p>
                      <a:pPr marL="0" algn="l" defTabSz="914400" rtl="0" eaLnBrk="1" fontAlgn="ctr" latinLnBrk="0" hangingPunct="1"/>
                      <a:r>
                        <a:rPr lang="en-US" sz="1150" b="1" kern="1200" dirty="0" smtClean="0">
                          <a:solidFill>
                            <a:schemeClr val="bg1"/>
                          </a:solidFill>
                          <a:latin typeface="+mn-lt"/>
                          <a:ea typeface="+mn-ea"/>
                          <a:cs typeface="+mn-cs"/>
                        </a:rPr>
                        <a:t>4.2. Percentage of standardized processes and sub-processes</a:t>
                      </a:r>
                    </a:p>
                  </a:txBody>
                  <a:tcPr marL="71993" marR="71993" marT="35997" marB="35997" anchor="ctr">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50" b="1" dirty="0" smtClean="0">
                          <a:solidFill>
                            <a:schemeClr val="bg1"/>
                          </a:solidFill>
                        </a:rPr>
                        <a:t>(*)</a:t>
                      </a:r>
                      <a:endParaRPr lang="en-US" sz="1150" b="1" dirty="0">
                        <a:solidFill>
                          <a:schemeClr val="bg1"/>
                        </a:solidFill>
                      </a:endParaRPr>
                    </a:p>
                  </a:txBody>
                  <a:tcPr marL="71993" marR="71993"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50" b="1" smtClean="0">
                          <a:solidFill>
                            <a:schemeClr val="bg1"/>
                          </a:solidFill>
                        </a:rPr>
                        <a:t>(*)</a:t>
                      </a:r>
                      <a:endParaRPr lang="en-US" sz="1150" b="1" dirty="0">
                        <a:solidFill>
                          <a:schemeClr val="bg1"/>
                        </a:solidFill>
                      </a:endParaRPr>
                    </a:p>
                  </a:txBody>
                  <a:tcPr marL="71993" marR="71993"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596900">
                <a:tc>
                  <a:txBody>
                    <a:bodyPr/>
                    <a:lstStyle/>
                    <a:p>
                      <a:pPr marL="0" algn="l" defTabSz="914400" rtl="0" eaLnBrk="1" fontAlgn="ctr" latinLnBrk="0" hangingPunct="1"/>
                      <a:r>
                        <a:rPr lang="en-US" sz="1150" b="1" kern="1200" dirty="0" smtClean="0">
                          <a:solidFill>
                            <a:schemeClr val="bg1"/>
                          </a:solidFill>
                          <a:latin typeface="+mn-lt"/>
                          <a:ea typeface="+mn-ea"/>
                          <a:cs typeface="+mn-cs"/>
                        </a:rPr>
                        <a:t>4.3. Percentage of quality engaged staff</a:t>
                      </a:r>
                    </a:p>
                  </a:txBody>
                  <a:tcPr marL="71993" marR="71993" marT="35997" marB="35997" anchor="ctr">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50" b="1" smtClean="0">
                          <a:solidFill>
                            <a:schemeClr val="bg1"/>
                          </a:solidFill>
                        </a:rPr>
                        <a:t>(*)</a:t>
                      </a:r>
                      <a:endParaRPr lang="en-US" sz="1150" b="1" dirty="0">
                        <a:solidFill>
                          <a:schemeClr val="bg1"/>
                        </a:solidFill>
                      </a:endParaRPr>
                    </a:p>
                  </a:txBody>
                  <a:tcPr marL="0" marR="0"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50" b="1" smtClean="0">
                          <a:solidFill>
                            <a:schemeClr val="bg1"/>
                          </a:solidFill>
                        </a:rPr>
                        <a:t>(*)</a:t>
                      </a:r>
                      <a:endParaRPr lang="en-US" sz="1150" b="1" dirty="0">
                        <a:solidFill>
                          <a:schemeClr val="bg1"/>
                        </a:solidFill>
                      </a:endParaRPr>
                    </a:p>
                  </a:txBody>
                  <a:tcPr marL="0" marR="0"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749300">
                <a:tc>
                  <a:txBody>
                    <a:bodyPr/>
                    <a:lstStyle/>
                    <a:p>
                      <a:pPr marL="0" algn="l" defTabSz="914400" rtl="0" eaLnBrk="1" fontAlgn="ctr" latinLnBrk="0" hangingPunct="1"/>
                      <a:r>
                        <a:rPr lang="en-US" sz="1150" b="1" kern="1200" dirty="0" smtClean="0">
                          <a:solidFill>
                            <a:schemeClr val="bg1"/>
                          </a:solidFill>
                          <a:latin typeface="+mn-lt"/>
                          <a:ea typeface="+mn-ea"/>
                          <a:cs typeface="+mn-cs"/>
                        </a:rPr>
                        <a:t>4.4. Cost of Quality Index </a:t>
                      </a:r>
                    </a:p>
                  </a:txBody>
                  <a:tcPr marL="71993" marR="71993" marT="35997" marB="35997" anchor="ctr">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50" b="1" smtClean="0">
                          <a:solidFill>
                            <a:schemeClr val="bg1"/>
                          </a:solidFill>
                        </a:rPr>
                        <a:t>(*)</a:t>
                      </a:r>
                      <a:endParaRPr lang="en-US" sz="1150" b="1" dirty="0">
                        <a:solidFill>
                          <a:schemeClr val="bg1"/>
                        </a:solidFill>
                      </a:endParaRPr>
                    </a:p>
                  </a:txBody>
                  <a:tcPr marL="0" marR="0"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50" b="1" dirty="0" smtClean="0">
                          <a:solidFill>
                            <a:schemeClr val="bg1"/>
                          </a:solidFill>
                        </a:rPr>
                        <a:t>(*)</a:t>
                      </a:r>
                      <a:endParaRPr lang="en-US" sz="1150" b="1" dirty="0">
                        <a:solidFill>
                          <a:schemeClr val="bg1"/>
                        </a:solidFill>
                      </a:endParaRPr>
                    </a:p>
                  </a:txBody>
                  <a:tcPr marL="0" marR="0"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bl>
          </a:graphicData>
        </a:graphic>
      </p:graphicFrame>
      <p:graphicFrame>
        <p:nvGraphicFramePr>
          <p:cNvPr id="21" name="Content Placeholder 5"/>
          <p:cNvGraphicFramePr>
            <a:graphicFrameLocks/>
          </p:cNvGraphicFramePr>
          <p:nvPr>
            <p:extLst>
              <p:ext uri="{D42A27DB-BD31-4B8C-83A1-F6EECF244321}">
                <p14:modId xmlns:p14="http://schemas.microsoft.com/office/powerpoint/2010/main" val="2376490156"/>
              </p:ext>
            </p:extLst>
          </p:nvPr>
        </p:nvGraphicFramePr>
        <p:xfrm>
          <a:off x="450166" y="3670415"/>
          <a:ext cx="2916351" cy="2865879"/>
        </p:xfrm>
        <a:graphic>
          <a:graphicData uri="http://schemas.openxmlformats.org/drawingml/2006/table">
            <a:tbl>
              <a:tblPr firstRow="1" bandRow="1">
                <a:tableStyleId>{5C22544A-7EE6-4342-B048-85BDC9FD1C3A}</a:tableStyleId>
              </a:tblPr>
              <a:tblGrid>
                <a:gridCol w="1872286">
                  <a:extLst>
                    <a:ext uri="{9D8B030D-6E8A-4147-A177-3AD203B41FA5}">
                      <a16:colId xmlns:a16="http://schemas.microsoft.com/office/drawing/2014/main" xmlns="" val="20000"/>
                    </a:ext>
                  </a:extLst>
                </a:gridCol>
                <a:gridCol w="573148">
                  <a:extLst>
                    <a:ext uri="{9D8B030D-6E8A-4147-A177-3AD203B41FA5}">
                      <a16:colId xmlns:a16="http://schemas.microsoft.com/office/drawing/2014/main" xmlns="" val="20001"/>
                    </a:ext>
                  </a:extLst>
                </a:gridCol>
                <a:gridCol w="470917">
                  <a:extLst>
                    <a:ext uri="{9D8B030D-6E8A-4147-A177-3AD203B41FA5}">
                      <a16:colId xmlns:a16="http://schemas.microsoft.com/office/drawing/2014/main" xmlns="" val="20002"/>
                    </a:ext>
                  </a:extLst>
                </a:gridCol>
              </a:tblGrid>
              <a:tr h="0">
                <a:tc>
                  <a:txBody>
                    <a:bodyPr/>
                    <a:lstStyle/>
                    <a:p>
                      <a:endParaRPr lang="en-US" sz="1200" dirty="0">
                        <a:solidFill>
                          <a:schemeClr val="bg1"/>
                        </a:solidFill>
                      </a:endParaRPr>
                    </a:p>
                  </a:txBody>
                  <a:tcPr marL="71993" marR="71993" marT="35997" marB="35997">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smtClean="0">
                          <a:solidFill>
                            <a:schemeClr val="bg1"/>
                          </a:solidFill>
                        </a:rPr>
                        <a:t>BASELINE</a:t>
                      </a:r>
                      <a:endParaRPr lang="en-US" sz="1100" dirty="0">
                        <a:solidFill>
                          <a:schemeClr val="bg1"/>
                        </a:solidFill>
                      </a:endParaRPr>
                    </a:p>
                  </a:txBody>
                  <a:tcPr marL="0" marR="0" marT="35997" marB="35997" anchor="ctr" anchorCtr="1">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smtClean="0">
                          <a:solidFill>
                            <a:schemeClr val="bg1"/>
                          </a:solidFill>
                        </a:rPr>
                        <a:t>TARGET</a:t>
                      </a:r>
                      <a:endParaRPr lang="en-US" sz="1100" dirty="0">
                        <a:solidFill>
                          <a:schemeClr val="bg1"/>
                        </a:solidFill>
                      </a:endParaRPr>
                    </a:p>
                  </a:txBody>
                  <a:tcPr marL="0" marR="0" marT="35997" marB="35997" anchor="ctr" anchorCtr="1">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567217">
                <a:tc>
                  <a:txBody>
                    <a:bodyPr/>
                    <a:lstStyle/>
                    <a:p>
                      <a:pPr marL="0" algn="l" defTabSz="914400" rtl="0" eaLnBrk="1" fontAlgn="ctr" latinLnBrk="0" hangingPunct="1"/>
                      <a:r>
                        <a:rPr lang="en-US" sz="1150" b="1" kern="1200" dirty="0" smtClean="0">
                          <a:solidFill>
                            <a:schemeClr val="bg1"/>
                          </a:solidFill>
                          <a:latin typeface="+mn-lt"/>
                          <a:ea typeface="+mn-ea"/>
                          <a:cs typeface="+mn-cs"/>
                        </a:rPr>
                        <a:t>3.1. Number of annual publications by 57357 staff</a:t>
                      </a:r>
                    </a:p>
                  </a:txBody>
                  <a:tcPr marL="71993" marR="71993" marT="35997" marB="35997" anchor="ctr">
                    <a:lnL w="12700" cmpd="sng">
                      <a:noFill/>
                    </a:lnL>
                    <a:lnR w="12700" cmpd="sng">
                      <a:noFill/>
                    </a:lnR>
                    <a:lnT w="28575" cap="flat" cmpd="sng" algn="ctr">
                      <a:solidFill>
                        <a:schemeClr val="bg1"/>
                      </a:solidFill>
                      <a:prstDash val="solid"/>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dirty="0" smtClean="0">
                          <a:solidFill>
                            <a:schemeClr val="bg1"/>
                          </a:solidFill>
                        </a:rPr>
                        <a:t>10/Y</a:t>
                      </a:r>
                      <a:endParaRPr lang="en-US" sz="1100" b="1" dirty="0">
                        <a:solidFill>
                          <a:schemeClr val="bg1"/>
                        </a:solidFill>
                      </a:endParaRPr>
                    </a:p>
                  </a:txBody>
                  <a:tcPr marL="71993" marR="71993" marT="35997" marB="35997" anchor="ctr" anchorCtr="1">
                    <a:lnL w="12700" cmpd="sng">
                      <a:noFill/>
                    </a:lnL>
                    <a:lnR w="12700" cmpd="sng">
                      <a:noFill/>
                    </a:lnR>
                    <a:lnT w="28575" cap="flat" cmpd="sng" algn="ctr">
                      <a:solidFill>
                        <a:schemeClr val="bg1"/>
                      </a:solidFill>
                      <a:prstDash val="solid"/>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dirty="0" smtClean="0">
                          <a:solidFill>
                            <a:schemeClr val="bg1"/>
                          </a:solidFill>
                        </a:rPr>
                        <a:t>30/Y</a:t>
                      </a:r>
                      <a:endParaRPr lang="en-US" sz="1100" b="1" dirty="0">
                        <a:solidFill>
                          <a:schemeClr val="bg1"/>
                        </a:solidFill>
                      </a:endParaRPr>
                    </a:p>
                  </a:txBody>
                  <a:tcPr marL="71993" marR="71993" marT="35997" marB="35997" anchor="ctr" anchorCtr="1">
                    <a:lnL w="12700" cmpd="sng">
                      <a:noFill/>
                    </a:lnL>
                    <a:lnR w="12700" cmpd="sng">
                      <a:noFill/>
                    </a:lnR>
                    <a:lnT w="28575" cap="flat" cmpd="sng" algn="ctr">
                      <a:solidFill>
                        <a:schemeClr val="bg1"/>
                      </a:solidFill>
                      <a:prstDash val="solid"/>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663694">
                <a:tc>
                  <a:txBody>
                    <a:bodyPr/>
                    <a:lstStyle/>
                    <a:p>
                      <a:pPr marL="0" algn="l" defTabSz="914400" rtl="0" eaLnBrk="1" fontAlgn="ctr" latinLnBrk="0" hangingPunct="1"/>
                      <a:r>
                        <a:rPr lang="en-US" sz="1150" b="1" kern="1200" dirty="0" smtClean="0">
                          <a:solidFill>
                            <a:schemeClr val="bg1"/>
                          </a:solidFill>
                          <a:latin typeface="+mn-lt"/>
                          <a:ea typeface="+mn-ea"/>
                          <a:cs typeface="+mn-cs"/>
                        </a:rPr>
                        <a:t>3.2. Date SMAC approval of 3-years specialty-disease based Research strategy </a:t>
                      </a:r>
                    </a:p>
                  </a:txBody>
                  <a:tcPr marL="71993" marR="71993" marT="35997" marB="35997" anchor="ctr">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ctr"/>
                      <a:r>
                        <a:rPr lang="ar-EG" sz="1100" b="1" dirty="0" smtClean="0">
                          <a:solidFill>
                            <a:schemeClr val="bg1"/>
                          </a:solidFill>
                        </a:rPr>
                        <a:t>-</a:t>
                      </a:r>
                      <a:endParaRPr lang="en-US" sz="1000" b="0" dirty="0">
                        <a:solidFill>
                          <a:schemeClr val="bg1"/>
                        </a:solidFill>
                      </a:endParaRPr>
                    </a:p>
                  </a:txBody>
                  <a:tcPr marL="71993" marR="71993"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dirty="0" smtClean="0">
                          <a:solidFill>
                            <a:schemeClr val="bg1"/>
                          </a:solidFill>
                        </a:rPr>
                        <a:t>31</a:t>
                      </a:r>
                      <a:r>
                        <a:rPr lang="en-US" sz="1100" b="1" baseline="0" dirty="0" smtClean="0">
                          <a:solidFill>
                            <a:schemeClr val="bg1"/>
                          </a:solidFill>
                        </a:rPr>
                        <a:t> Dec. 2016</a:t>
                      </a:r>
                      <a:endParaRPr lang="en-US" sz="1100" b="1" dirty="0">
                        <a:solidFill>
                          <a:schemeClr val="bg1"/>
                        </a:solidFill>
                      </a:endParaRPr>
                    </a:p>
                  </a:txBody>
                  <a:tcPr marL="71993" marR="71993"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622300">
                <a:tc>
                  <a:txBody>
                    <a:bodyPr/>
                    <a:lstStyle/>
                    <a:p>
                      <a:pPr marL="0" algn="l" defTabSz="914400" rtl="0" eaLnBrk="1" fontAlgn="ctr" latinLnBrk="0" hangingPunct="1"/>
                      <a:r>
                        <a:rPr lang="en-US" sz="1150" b="1" kern="1200" dirty="0" smtClean="0">
                          <a:solidFill>
                            <a:schemeClr val="bg1"/>
                          </a:solidFill>
                          <a:latin typeface="+mn-lt"/>
                          <a:ea typeface="+mn-ea"/>
                          <a:cs typeface="+mn-cs"/>
                        </a:rPr>
                        <a:t>3.3. Amount of awarded grants</a:t>
                      </a:r>
                    </a:p>
                  </a:txBody>
                  <a:tcPr marL="71993" marR="71993" marT="35997" marB="35997" anchor="ctr">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dirty="0" smtClean="0">
                          <a:solidFill>
                            <a:schemeClr val="bg1"/>
                          </a:solidFill>
                        </a:rPr>
                        <a:t>15M</a:t>
                      </a:r>
                      <a:endParaRPr lang="en-US" sz="1600" b="1" dirty="0" smtClean="0">
                        <a:solidFill>
                          <a:schemeClr val="bg1"/>
                        </a:solidFill>
                      </a:endParaRPr>
                    </a:p>
                    <a:p>
                      <a:pPr algn="ctr"/>
                      <a:r>
                        <a:rPr lang="en-US" sz="1000" b="0" dirty="0" smtClean="0">
                          <a:solidFill>
                            <a:schemeClr val="bg1"/>
                          </a:solidFill>
                        </a:rPr>
                        <a:t>(2009-2015)</a:t>
                      </a:r>
                      <a:endParaRPr lang="en-US" sz="1000" b="0" dirty="0">
                        <a:solidFill>
                          <a:schemeClr val="bg1"/>
                        </a:solidFill>
                      </a:endParaRPr>
                    </a:p>
                  </a:txBody>
                  <a:tcPr marL="0" marR="0"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50" b="1" dirty="0" smtClean="0">
                          <a:solidFill>
                            <a:schemeClr val="bg1"/>
                          </a:solidFill>
                        </a:rPr>
                        <a:t>30M</a:t>
                      </a:r>
                    </a:p>
                    <a:p>
                      <a:pPr marL="0" marR="0" indent="0" algn="ctr" defTabSz="914400" rtl="0" eaLnBrk="1" fontAlgn="auto" latinLnBrk="0" hangingPunct="1">
                        <a:lnSpc>
                          <a:spcPct val="100000"/>
                        </a:lnSpc>
                        <a:spcBef>
                          <a:spcPts val="0"/>
                        </a:spcBef>
                        <a:spcAft>
                          <a:spcPts val="0"/>
                        </a:spcAft>
                        <a:buClrTx/>
                        <a:buSzTx/>
                        <a:buFontTx/>
                        <a:buNone/>
                        <a:tabLst/>
                        <a:defRPr/>
                      </a:pPr>
                      <a:r>
                        <a:rPr lang="en-US" sz="1000" b="0" dirty="0" smtClean="0">
                          <a:solidFill>
                            <a:schemeClr val="bg1"/>
                          </a:solidFill>
                        </a:rPr>
                        <a:t>(2016-2020)</a:t>
                      </a:r>
                    </a:p>
                  </a:txBody>
                  <a:tcPr marL="0" marR="0"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628650">
                <a:tc>
                  <a:txBody>
                    <a:bodyPr/>
                    <a:lstStyle/>
                    <a:p>
                      <a:pPr marL="0" algn="l" defTabSz="914400" rtl="0" eaLnBrk="1" fontAlgn="ctr" latinLnBrk="0" hangingPunct="1"/>
                      <a:r>
                        <a:rPr lang="en-US" sz="1150" b="1" kern="1200" dirty="0" smtClean="0">
                          <a:solidFill>
                            <a:schemeClr val="bg1"/>
                          </a:solidFill>
                          <a:latin typeface="+mn-lt"/>
                          <a:ea typeface="+mn-ea"/>
                          <a:cs typeface="+mn-cs"/>
                        </a:rPr>
                        <a:t>3.4. Quality of Documentation and Database </a:t>
                      </a:r>
                    </a:p>
                    <a:p>
                      <a:pPr marL="0" algn="l" defTabSz="914400" rtl="0" eaLnBrk="1" fontAlgn="ctr" latinLnBrk="0" hangingPunct="1"/>
                      <a:r>
                        <a:rPr lang="en-US" sz="1050" b="0" i="1" kern="1200" dirty="0" smtClean="0">
                          <a:solidFill>
                            <a:schemeClr val="bg1"/>
                          </a:solidFill>
                          <a:latin typeface="+mn-lt"/>
                          <a:ea typeface="+mn-ea"/>
                          <a:cs typeface="+mn-cs"/>
                        </a:rPr>
                        <a:t>(accuracy X completion)</a:t>
                      </a:r>
                    </a:p>
                  </a:txBody>
                  <a:tcPr marL="71993" marR="71993" marT="35997" marB="35997" anchor="ctr">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50" b="1" dirty="0" smtClean="0">
                          <a:solidFill>
                            <a:schemeClr val="bg1"/>
                          </a:solidFill>
                        </a:rPr>
                        <a:t>65% </a:t>
                      </a:r>
                      <a:r>
                        <a:rPr lang="en-US" sz="1050" b="0" i="1" kern="1200" dirty="0" smtClean="0">
                          <a:solidFill>
                            <a:schemeClr val="bg1"/>
                          </a:solidFill>
                          <a:latin typeface="+mn-lt"/>
                          <a:ea typeface="+mn-ea"/>
                          <a:cs typeface="+mn-cs"/>
                        </a:rPr>
                        <a:t>Acc.</a:t>
                      </a:r>
                    </a:p>
                    <a:p>
                      <a:pPr algn="ctr"/>
                      <a:r>
                        <a:rPr lang="en-US" sz="1150" b="1" dirty="0" smtClean="0">
                          <a:solidFill>
                            <a:schemeClr val="bg1"/>
                          </a:solidFill>
                        </a:rPr>
                        <a:t>79% </a:t>
                      </a:r>
                      <a:r>
                        <a:rPr lang="en-US" sz="1050" b="0" i="1" dirty="0" smtClean="0">
                          <a:solidFill>
                            <a:schemeClr val="bg1"/>
                          </a:solidFill>
                        </a:rPr>
                        <a:t>Com.</a:t>
                      </a:r>
                      <a:endParaRPr lang="en-US" sz="1150" b="0" i="1" dirty="0">
                        <a:solidFill>
                          <a:schemeClr val="bg1"/>
                        </a:solidFill>
                      </a:endParaRPr>
                    </a:p>
                  </a:txBody>
                  <a:tcPr marL="0" marR="0"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bg1"/>
                          </a:solidFill>
                        </a:rPr>
                        <a:t>100%</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bg1"/>
                          </a:solidFill>
                        </a:rPr>
                        <a:t>100%</a:t>
                      </a:r>
                    </a:p>
                  </a:txBody>
                  <a:tcPr marL="0" marR="0"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bl>
          </a:graphicData>
        </a:graphic>
      </p:graphicFrame>
      <p:sp>
        <p:nvSpPr>
          <p:cNvPr id="24" name="Rectangle 23"/>
          <p:cNvSpPr/>
          <p:nvPr/>
        </p:nvSpPr>
        <p:spPr>
          <a:xfrm>
            <a:off x="310678" y="6954844"/>
            <a:ext cx="6581062" cy="246221"/>
          </a:xfrm>
          <a:prstGeom prst="rect">
            <a:avLst/>
          </a:prstGeom>
        </p:spPr>
        <p:txBody>
          <a:bodyPr wrap="square">
            <a:spAutoFit/>
          </a:bodyPr>
          <a:lstStyle/>
          <a:p>
            <a:pPr algn="ctr"/>
            <a:r>
              <a:rPr lang="en-US" sz="1000" b="1" i="1" dirty="0" smtClean="0">
                <a:solidFill>
                  <a:schemeClr val="tx1">
                    <a:lumMod val="65000"/>
                    <a:lumOff val="35000"/>
                  </a:schemeClr>
                </a:solidFill>
              </a:rPr>
              <a:t>Targets &amp; baselines marked (*) indicates that an initiative is undertaken to measure them </a:t>
            </a:r>
            <a:endParaRPr lang="en-US" sz="1000" b="1" i="1" dirty="0">
              <a:solidFill>
                <a:schemeClr val="tx1">
                  <a:lumMod val="65000"/>
                  <a:lumOff val="35000"/>
                </a:schemeClr>
              </a:solidFill>
            </a:endParaRPr>
          </a:p>
        </p:txBody>
      </p:sp>
    </p:spTree>
    <p:extLst>
      <p:ext uri="{BB962C8B-B14F-4D97-AF65-F5344CB8AC3E}">
        <p14:creationId xmlns:p14="http://schemas.microsoft.com/office/powerpoint/2010/main" val="274444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grpSp>
        <p:nvGrpSpPr>
          <p:cNvPr id="14" name="Group 13"/>
          <p:cNvGrpSpPr/>
          <p:nvPr/>
        </p:nvGrpSpPr>
        <p:grpSpPr>
          <a:xfrm>
            <a:off x="314615" y="257534"/>
            <a:ext cx="6611701" cy="6701661"/>
            <a:chOff x="317091" y="257534"/>
            <a:chExt cx="6744596" cy="6701661"/>
          </a:xfrm>
        </p:grpSpPr>
        <p:sp>
          <p:nvSpPr>
            <p:cNvPr id="12" name="Round Diagonal Corner Rectangle 11"/>
            <p:cNvSpPr/>
            <p:nvPr/>
          </p:nvSpPr>
          <p:spPr>
            <a:xfrm>
              <a:off x="317091" y="257534"/>
              <a:ext cx="3244764" cy="6701661"/>
            </a:xfrm>
            <a:prstGeom prst="round2DiagRect">
              <a:avLst/>
            </a:prstGeom>
            <a:solidFill>
              <a:srgbClr val="F4AA00"/>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 Diagonal Corner Rectangle 12"/>
            <p:cNvSpPr/>
            <p:nvPr/>
          </p:nvSpPr>
          <p:spPr>
            <a:xfrm>
              <a:off x="3816923" y="257534"/>
              <a:ext cx="3244764" cy="6701661"/>
            </a:xfrm>
            <a:prstGeom prst="round2DiagRect">
              <a:avLst/>
            </a:prstGeom>
            <a:solidFill>
              <a:srgbClr val="3C6A30"/>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Round Diagonal Corner Rectangle 21"/>
          <p:cNvSpPr/>
          <p:nvPr/>
        </p:nvSpPr>
        <p:spPr>
          <a:xfrm>
            <a:off x="622649" y="477457"/>
            <a:ext cx="1209124" cy="1209124"/>
          </a:xfrm>
          <a:prstGeom prst="round2DiagRect">
            <a:avLst/>
          </a:prstGeom>
          <a:solidFill>
            <a:srgbClr val="FFC647"/>
          </a:solidFill>
          <a:ln w="762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 Diagonal Corner Rectangle 15"/>
          <p:cNvSpPr/>
          <p:nvPr/>
        </p:nvSpPr>
        <p:spPr>
          <a:xfrm>
            <a:off x="4025481" y="477457"/>
            <a:ext cx="1209124" cy="1209124"/>
          </a:xfrm>
          <a:prstGeom prst="round2DiagRect">
            <a:avLst/>
          </a:prstGeom>
          <a:solidFill>
            <a:srgbClr val="579945"/>
          </a:solidFill>
          <a:ln w="762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985231" y="1883840"/>
            <a:ext cx="2737173" cy="830997"/>
          </a:xfrm>
          <a:prstGeom prst="rect">
            <a:avLst/>
          </a:prstGeom>
        </p:spPr>
        <p:txBody>
          <a:bodyPr wrap="square">
            <a:spAutoFit/>
          </a:bodyPr>
          <a:lstStyle/>
          <a:p>
            <a:pPr algn="ctr"/>
            <a:r>
              <a:rPr lang="en-US" sz="1200" b="1" i="1" dirty="0" smtClean="0">
                <a:solidFill>
                  <a:schemeClr val="bg1"/>
                </a:solidFill>
              </a:rPr>
              <a:t>Provide a role model for environmental responsibility in all our developments particularly energy, waste management and pollution</a:t>
            </a:r>
            <a:endParaRPr lang="en-US" sz="1200" b="1" i="1" dirty="0">
              <a:solidFill>
                <a:schemeClr val="bg1"/>
              </a:solidFill>
            </a:endParaRPr>
          </a:p>
        </p:txBody>
      </p:sp>
      <p:sp>
        <p:nvSpPr>
          <p:cNvPr id="17" name="Rectangle 16"/>
          <p:cNvSpPr/>
          <p:nvPr/>
        </p:nvSpPr>
        <p:spPr>
          <a:xfrm>
            <a:off x="5303319" y="870271"/>
            <a:ext cx="1656067" cy="830997"/>
          </a:xfrm>
          <a:prstGeom prst="rect">
            <a:avLst/>
          </a:prstGeom>
        </p:spPr>
        <p:txBody>
          <a:bodyPr wrap="square">
            <a:spAutoFit/>
          </a:bodyPr>
          <a:lstStyle/>
          <a:p>
            <a:r>
              <a:rPr lang="en-US" sz="1600" b="1" dirty="0" smtClean="0">
                <a:ln>
                  <a:solidFill>
                    <a:schemeClr val="bg1"/>
                  </a:solidFill>
                </a:ln>
                <a:solidFill>
                  <a:schemeClr val="bg1"/>
                </a:solidFill>
                <a:effectLst>
                  <a:outerShdw blurRad="38100" dist="38100" dir="2700000" algn="tl">
                    <a:srgbClr val="000000">
                      <a:alpha val="43137"/>
                    </a:srgbClr>
                  </a:outerShdw>
                </a:effectLst>
                <a:latin typeface="Bradley Hand ITC" panose="03070402050302030203" pitchFamily="66" charset="0"/>
              </a:rPr>
              <a:t>A Role Model For Environmental Responsibility</a:t>
            </a:r>
            <a:endParaRPr lang="en-US" sz="1600" b="1" dirty="0">
              <a:ln>
                <a:solidFill>
                  <a:schemeClr val="bg1"/>
                </a:solidFill>
              </a:ln>
              <a:solidFill>
                <a:schemeClr val="bg1"/>
              </a:solidFill>
              <a:effectLst>
                <a:outerShdw blurRad="38100" dist="38100" dir="2700000" algn="tl">
                  <a:srgbClr val="000000">
                    <a:alpha val="43137"/>
                  </a:srgbClr>
                </a:outerShdw>
              </a:effectLst>
              <a:latin typeface="Bradley Hand ITC" panose="03070402050302030203" pitchFamily="66" charset="0"/>
            </a:endParaRPr>
          </a:p>
        </p:txBody>
      </p:sp>
      <p:sp>
        <p:nvSpPr>
          <p:cNvPr id="30" name="Rectangle 29"/>
          <p:cNvSpPr/>
          <p:nvPr/>
        </p:nvSpPr>
        <p:spPr>
          <a:xfrm>
            <a:off x="564023" y="1883840"/>
            <a:ext cx="2656673" cy="830997"/>
          </a:xfrm>
          <a:prstGeom prst="rect">
            <a:avLst/>
          </a:prstGeom>
        </p:spPr>
        <p:txBody>
          <a:bodyPr wrap="square">
            <a:spAutoFit/>
          </a:bodyPr>
          <a:lstStyle/>
          <a:p>
            <a:pPr algn="ctr"/>
            <a:r>
              <a:rPr lang="en-US" sz="1200" b="1" i="1" dirty="0">
                <a:solidFill>
                  <a:schemeClr val="bg1"/>
                </a:solidFill>
              </a:rPr>
              <a:t>Develop evidence based safe practice that should be universally employed  in applicable clinical care settings to achieve patient safety</a:t>
            </a:r>
          </a:p>
        </p:txBody>
      </p:sp>
      <p:pic>
        <p:nvPicPr>
          <p:cNvPr id="20" name="Picture 20" descr="http://cdn.sweettgroup.com/wp-content/uploads/2014/06/environmental-icon-website.png"/>
          <p:cNvPicPr>
            <a:picLocks noChangeAspect="1" noChangeArrowheads="1"/>
          </p:cNvPicPr>
          <p:nvPr/>
        </p:nvPicPr>
        <p:blipFill rotWithShape="1">
          <a:blip r:embed="rId2" cstate="print">
            <a:biLevel thresh="50000"/>
            <a:extLst>
              <a:ext uri="{28A0092B-C50C-407E-A947-70E740481C1C}">
                <a14:useLocalDpi xmlns:a14="http://schemas.microsoft.com/office/drawing/2010/main" val="0"/>
              </a:ext>
            </a:extLst>
          </a:blip>
          <a:srcRect l="14990" t="10056" r="19594" b="33061"/>
          <a:stretch/>
        </p:blipFill>
        <p:spPr bwMode="auto">
          <a:xfrm>
            <a:off x="4245575" y="628542"/>
            <a:ext cx="768936" cy="906951"/>
          </a:xfrm>
          <a:prstGeom prst="rect">
            <a:avLst/>
          </a:prstGeom>
          <a:noFill/>
          <a:effectLst>
            <a:outerShdw blurRad="63500" sx="102000" sy="102000" algn="ctr"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21" name="Picture 2" descr="http://www.corero.com/img/layout/icon-mssp.png"/>
          <p:cNvPicPr>
            <a:picLocks noChangeAspect="1" noChangeArrowheads="1"/>
          </p:cNvPicPr>
          <p:nvPr/>
        </p:nvPicPr>
        <p:blipFill>
          <a:blip r:embed="rId3">
            <a:biLevel thresh="25000"/>
            <a:extLst>
              <a:ext uri="{28A0092B-C50C-407E-A947-70E740481C1C}">
                <a14:useLocalDpi xmlns:a14="http://schemas.microsoft.com/office/drawing/2010/main" val="0"/>
              </a:ext>
            </a:extLst>
          </a:blip>
          <a:srcRect/>
          <a:stretch>
            <a:fillRect/>
          </a:stretch>
        </p:blipFill>
        <p:spPr bwMode="auto">
          <a:xfrm>
            <a:off x="766690" y="608602"/>
            <a:ext cx="969941" cy="975856"/>
          </a:xfrm>
          <a:prstGeom prst="rect">
            <a:avLst/>
          </a:prstGeom>
          <a:noFill/>
          <a:effectLst>
            <a:outerShdw blurRad="63500" sx="102000" sy="102000" algn="ctr"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24" name="Rectangle 23"/>
          <p:cNvSpPr/>
          <p:nvPr/>
        </p:nvSpPr>
        <p:spPr>
          <a:xfrm>
            <a:off x="1881815" y="870271"/>
            <a:ext cx="1499216" cy="830997"/>
          </a:xfrm>
          <a:prstGeom prst="rect">
            <a:avLst/>
          </a:prstGeom>
        </p:spPr>
        <p:txBody>
          <a:bodyPr wrap="square">
            <a:spAutoFit/>
          </a:bodyPr>
          <a:lstStyle/>
          <a:p>
            <a:r>
              <a:rPr lang="en-US" sz="1600" b="1" dirty="0" smtClean="0">
                <a:ln>
                  <a:solidFill>
                    <a:schemeClr val="bg1"/>
                  </a:solidFill>
                </a:ln>
                <a:solidFill>
                  <a:schemeClr val="bg1"/>
                </a:solidFill>
                <a:effectLst>
                  <a:outerShdw blurRad="38100" dist="38100" dir="2700000" algn="tl">
                    <a:srgbClr val="000000">
                      <a:alpha val="43137"/>
                    </a:srgbClr>
                  </a:outerShdw>
                </a:effectLst>
                <a:latin typeface="Bradley Hand ITC" panose="03070402050302030203" pitchFamily="66" charset="0"/>
              </a:rPr>
              <a:t>Develop Evidence </a:t>
            </a:r>
            <a:r>
              <a:rPr lang="en-US" sz="1600" b="1" dirty="0">
                <a:ln>
                  <a:solidFill>
                    <a:schemeClr val="bg1"/>
                  </a:solidFill>
                </a:ln>
                <a:solidFill>
                  <a:schemeClr val="bg1"/>
                </a:solidFill>
                <a:effectLst>
                  <a:outerShdw blurRad="38100" dist="38100" dir="2700000" algn="tl">
                    <a:srgbClr val="000000">
                      <a:alpha val="43137"/>
                    </a:srgbClr>
                  </a:outerShdw>
                </a:effectLst>
                <a:latin typeface="Bradley Hand ITC" panose="03070402050302030203" pitchFamily="66" charset="0"/>
              </a:rPr>
              <a:t>Based Safe Practice </a:t>
            </a:r>
          </a:p>
        </p:txBody>
      </p:sp>
      <p:sp>
        <p:nvSpPr>
          <p:cNvPr id="25" name="5-Point Star 20"/>
          <p:cNvSpPr/>
          <p:nvPr/>
        </p:nvSpPr>
        <p:spPr>
          <a:xfrm>
            <a:off x="3100141" y="210291"/>
            <a:ext cx="461555" cy="461555"/>
          </a:xfrm>
          <a:prstGeom prst="ellipse">
            <a:avLst/>
          </a:prstGeom>
          <a:solidFill>
            <a:schemeClr val="bg1"/>
          </a:solidFill>
          <a:ln w="76200">
            <a:solidFill>
              <a:srgbClr val="F4AA00"/>
            </a:solidFill>
          </a:ln>
          <a:effectLst/>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nchorCtr="1"/>
          <a:lstStyle/>
          <a:p>
            <a:pPr algn="ctr"/>
            <a:r>
              <a:rPr lang="en-US" sz="2000" b="1" dirty="0" smtClean="0">
                <a:ln>
                  <a:solidFill>
                    <a:srgbClr val="F4AA00"/>
                  </a:solidFill>
                </a:ln>
                <a:solidFill>
                  <a:srgbClr val="F4AA00"/>
                </a:solidFill>
                <a:latin typeface="Bradley Hand ITC" panose="03070402050302030203" pitchFamily="66" charset="0"/>
              </a:rPr>
              <a:t>5</a:t>
            </a:r>
            <a:endParaRPr lang="en-US" sz="2000" b="1" dirty="0">
              <a:ln>
                <a:solidFill>
                  <a:srgbClr val="F4AA00"/>
                </a:solidFill>
              </a:ln>
              <a:solidFill>
                <a:srgbClr val="F4AA00"/>
              </a:solidFill>
              <a:latin typeface="Bradley Hand ITC" panose="03070402050302030203" pitchFamily="66" charset="0"/>
            </a:endParaRPr>
          </a:p>
        </p:txBody>
      </p:sp>
      <p:sp>
        <p:nvSpPr>
          <p:cNvPr id="27" name="5-Point Star 20"/>
          <p:cNvSpPr/>
          <p:nvPr/>
        </p:nvSpPr>
        <p:spPr>
          <a:xfrm>
            <a:off x="6504814" y="212277"/>
            <a:ext cx="461555" cy="461555"/>
          </a:xfrm>
          <a:prstGeom prst="ellipse">
            <a:avLst/>
          </a:prstGeom>
          <a:solidFill>
            <a:schemeClr val="bg1"/>
          </a:solidFill>
          <a:ln w="76200">
            <a:solidFill>
              <a:srgbClr val="3C6A30"/>
            </a:solidFill>
          </a:ln>
          <a:effectLst/>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nchorCtr="1"/>
          <a:lstStyle/>
          <a:p>
            <a:pPr algn="ctr"/>
            <a:r>
              <a:rPr lang="en-US" sz="2000" b="1" dirty="0" smtClean="0">
                <a:ln>
                  <a:solidFill>
                    <a:srgbClr val="3C6A30"/>
                  </a:solidFill>
                </a:ln>
                <a:solidFill>
                  <a:srgbClr val="3C6A30"/>
                </a:solidFill>
                <a:latin typeface="Bradley Hand ITC" panose="03070402050302030203" pitchFamily="66" charset="0"/>
              </a:rPr>
              <a:t>6</a:t>
            </a:r>
            <a:endParaRPr lang="en-US" sz="2000" b="1" dirty="0">
              <a:ln>
                <a:solidFill>
                  <a:srgbClr val="3C6A30"/>
                </a:solidFill>
              </a:ln>
              <a:solidFill>
                <a:srgbClr val="3C6A30"/>
              </a:solidFill>
              <a:latin typeface="Bradley Hand ITC" panose="03070402050302030203" pitchFamily="66" charset="0"/>
            </a:endParaRPr>
          </a:p>
        </p:txBody>
      </p:sp>
      <p:sp>
        <p:nvSpPr>
          <p:cNvPr id="34" name="Rounded Rectangle 33"/>
          <p:cNvSpPr/>
          <p:nvPr/>
        </p:nvSpPr>
        <p:spPr>
          <a:xfrm>
            <a:off x="4010834" y="2905609"/>
            <a:ext cx="2661334" cy="374571"/>
          </a:xfrm>
          <a:prstGeom prst="roundRect">
            <a:avLst>
              <a:gd name="adj" fmla="val 50000"/>
            </a:avLst>
          </a:prstGeom>
          <a:solidFill>
            <a:srgbClr val="579945"/>
          </a:solidFill>
          <a:ln w="38100">
            <a:solidFill>
              <a:schemeClr val="bg1"/>
            </a:solidFill>
          </a:ln>
        </p:spPr>
        <p:txBody>
          <a:bodyPr wrap="square" anchor="ctr" anchorCtr="1">
            <a:noAutofit/>
          </a:bodyPr>
          <a:lstStyle/>
          <a:p>
            <a:pPr algn="ctr"/>
            <a:r>
              <a:rPr lang="en-US" sz="1600" b="1" dirty="0" smtClean="0">
                <a:ln>
                  <a:solidFill>
                    <a:schemeClr val="bg1"/>
                  </a:solidFill>
                </a:ln>
                <a:solidFill>
                  <a:schemeClr val="bg1"/>
                </a:solidFill>
                <a:effectLst>
                  <a:outerShdw blurRad="38100" dist="38100" dir="2700000" algn="tl">
                    <a:srgbClr val="000000">
                      <a:alpha val="43137"/>
                    </a:srgbClr>
                  </a:outerShdw>
                </a:effectLst>
                <a:latin typeface="Bradley Hand ITC" panose="03070402050302030203" pitchFamily="66" charset="0"/>
              </a:rPr>
              <a:t>Key Strategic Indicators  </a:t>
            </a:r>
            <a:endParaRPr lang="en-US" sz="1600" b="1" dirty="0">
              <a:ln>
                <a:solidFill>
                  <a:schemeClr val="bg1"/>
                </a:solidFill>
              </a:ln>
              <a:solidFill>
                <a:schemeClr val="bg1"/>
              </a:solidFill>
              <a:effectLst>
                <a:outerShdw blurRad="38100" dist="38100" dir="2700000" algn="tl">
                  <a:srgbClr val="000000">
                    <a:alpha val="43137"/>
                  </a:srgbClr>
                </a:outerShdw>
              </a:effectLst>
              <a:latin typeface="Bradley Hand ITC" panose="03070402050302030203" pitchFamily="66" charset="0"/>
            </a:endParaRPr>
          </a:p>
        </p:txBody>
      </p:sp>
      <p:sp>
        <p:nvSpPr>
          <p:cNvPr id="35" name="Rounded Rectangle 34"/>
          <p:cNvSpPr/>
          <p:nvPr/>
        </p:nvSpPr>
        <p:spPr>
          <a:xfrm>
            <a:off x="559362" y="2905608"/>
            <a:ext cx="2661334" cy="374571"/>
          </a:xfrm>
          <a:prstGeom prst="roundRect">
            <a:avLst>
              <a:gd name="adj" fmla="val 50000"/>
            </a:avLst>
          </a:prstGeom>
          <a:solidFill>
            <a:srgbClr val="FFC647"/>
          </a:solidFill>
          <a:ln w="38100">
            <a:solidFill>
              <a:schemeClr val="bg1"/>
            </a:solidFill>
          </a:ln>
        </p:spPr>
        <p:txBody>
          <a:bodyPr wrap="square" anchor="ctr" anchorCtr="1">
            <a:noAutofit/>
          </a:bodyPr>
          <a:lstStyle/>
          <a:p>
            <a:pPr algn="ctr"/>
            <a:r>
              <a:rPr lang="en-US" sz="1600" b="1" dirty="0" smtClean="0">
                <a:ln>
                  <a:solidFill>
                    <a:schemeClr val="bg1"/>
                  </a:solidFill>
                </a:ln>
                <a:solidFill>
                  <a:schemeClr val="bg1"/>
                </a:solidFill>
                <a:effectLst>
                  <a:outerShdw blurRad="38100" dist="38100" dir="2700000" algn="tl">
                    <a:srgbClr val="000000">
                      <a:alpha val="43137"/>
                    </a:srgbClr>
                  </a:outerShdw>
                </a:effectLst>
                <a:latin typeface="Bradley Hand ITC" panose="03070402050302030203" pitchFamily="66" charset="0"/>
              </a:rPr>
              <a:t>Key Strategic Indicators  </a:t>
            </a:r>
            <a:endParaRPr lang="en-US" sz="1600" b="1" dirty="0">
              <a:ln>
                <a:solidFill>
                  <a:schemeClr val="bg1"/>
                </a:solidFill>
              </a:ln>
              <a:solidFill>
                <a:schemeClr val="bg1"/>
              </a:solidFill>
              <a:effectLst>
                <a:outerShdw blurRad="38100" dist="38100" dir="2700000" algn="tl">
                  <a:srgbClr val="000000">
                    <a:alpha val="43137"/>
                  </a:srgbClr>
                </a:outerShdw>
              </a:effectLst>
              <a:latin typeface="Bradley Hand ITC" panose="03070402050302030203" pitchFamily="66" charset="0"/>
            </a:endParaRPr>
          </a:p>
        </p:txBody>
      </p:sp>
      <p:graphicFrame>
        <p:nvGraphicFramePr>
          <p:cNvPr id="18" name="Content Placeholder 5"/>
          <p:cNvGraphicFramePr>
            <a:graphicFrameLocks/>
          </p:cNvGraphicFramePr>
          <p:nvPr>
            <p:extLst/>
          </p:nvPr>
        </p:nvGraphicFramePr>
        <p:xfrm>
          <a:off x="3886166" y="3658692"/>
          <a:ext cx="2908529" cy="2919908"/>
        </p:xfrm>
        <a:graphic>
          <a:graphicData uri="http://schemas.openxmlformats.org/drawingml/2006/table">
            <a:tbl>
              <a:tblPr firstRow="1" bandRow="1">
                <a:tableStyleId>{5C22544A-7EE6-4342-B048-85BDC9FD1C3A}</a:tableStyleId>
              </a:tblPr>
              <a:tblGrid>
                <a:gridCol w="1814738">
                  <a:extLst>
                    <a:ext uri="{9D8B030D-6E8A-4147-A177-3AD203B41FA5}">
                      <a16:colId xmlns:a16="http://schemas.microsoft.com/office/drawing/2014/main" xmlns="" val="20000"/>
                    </a:ext>
                  </a:extLst>
                </a:gridCol>
                <a:gridCol w="582408">
                  <a:extLst>
                    <a:ext uri="{9D8B030D-6E8A-4147-A177-3AD203B41FA5}">
                      <a16:colId xmlns:a16="http://schemas.microsoft.com/office/drawing/2014/main" xmlns="" val="20001"/>
                    </a:ext>
                  </a:extLst>
                </a:gridCol>
                <a:gridCol w="511383">
                  <a:extLst>
                    <a:ext uri="{9D8B030D-6E8A-4147-A177-3AD203B41FA5}">
                      <a16:colId xmlns:a16="http://schemas.microsoft.com/office/drawing/2014/main" xmlns="" val="20002"/>
                    </a:ext>
                  </a:extLst>
                </a:gridCol>
              </a:tblGrid>
              <a:tr h="0">
                <a:tc>
                  <a:txBody>
                    <a:bodyPr/>
                    <a:lstStyle/>
                    <a:p>
                      <a:endParaRPr lang="en-US" sz="1200" dirty="0">
                        <a:solidFill>
                          <a:schemeClr val="bg1"/>
                        </a:solidFill>
                      </a:endParaRPr>
                    </a:p>
                  </a:txBody>
                  <a:tcPr marL="71993" marR="71993" marT="35997" marB="35997">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smtClean="0">
                          <a:solidFill>
                            <a:schemeClr val="bg1"/>
                          </a:solidFill>
                        </a:rPr>
                        <a:t>BASELINE</a:t>
                      </a:r>
                      <a:endParaRPr lang="en-US" sz="1100" dirty="0">
                        <a:solidFill>
                          <a:schemeClr val="bg1"/>
                        </a:solidFill>
                      </a:endParaRPr>
                    </a:p>
                  </a:txBody>
                  <a:tcPr marL="0" marR="0" marT="35997" marB="35997" anchor="ctr" anchorCtr="1">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smtClean="0">
                          <a:solidFill>
                            <a:schemeClr val="bg1"/>
                          </a:solidFill>
                        </a:rPr>
                        <a:t>TARGET</a:t>
                      </a:r>
                      <a:endParaRPr lang="en-US" sz="1100" dirty="0">
                        <a:solidFill>
                          <a:schemeClr val="bg1"/>
                        </a:solidFill>
                      </a:endParaRPr>
                    </a:p>
                  </a:txBody>
                  <a:tcPr marL="0" marR="0" marT="35997" marB="35997" anchor="ctr" anchorCtr="1">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658434">
                <a:tc>
                  <a:txBody>
                    <a:bodyPr/>
                    <a:lstStyle/>
                    <a:p>
                      <a:pPr marL="0" algn="l" defTabSz="914400" rtl="0" eaLnBrk="1" fontAlgn="ctr" latinLnBrk="0" hangingPunct="1"/>
                      <a:r>
                        <a:rPr lang="en-US" sz="1150" b="1" kern="1200" dirty="0" smtClean="0">
                          <a:solidFill>
                            <a:schemeClr val="bg1"/>
                          </a:solidFill>
                          <a:latin typeface="+mn-lt"/>
                          <a:ea typeface="+mn-ea"/>
                          <a:cs typeface="+mn-cs"/>
                        </a:rPr>
                        <a:t>6.1. Percentage of reduction in water and power consumption</a:t>
                      </a:r>
                      <a:endParaRPr lang="en-US" sz="1150" b="1" kern="1200" dirty="0">
                        <a:solidFill>
                          <a:schemeClr val="bg1"/>
                        </a:solidFill>
                        <a:latin typeface="+mn-lt"/>
                        <a:ea typeface="+mn-ea"/>
                        <a:cs typeface="+mn-cs"/>
                      </a:endParaRPr>
                    </a:p>
                  </a:txBody>
                  <a:tcPr marL="71993" marR="71993" marT="35997" marB="35997" anchor="ctr">
                    <a:lnL w="12700" cmpd="sng">
                      <a:noFill/>
                    </a:lnL>
                    <a:lnR w="12700" cmpd="sng">
                      <a:noFill/>
                    </a:lnR>
                    <a:lnT w="28575" cap="flat" cmpd="sng" algn="ctr">
                      <a:solidFill>
                        <a:schemeClr val="bg1"/>
                      </a:solidFill>
                      <a:prstDash val="solid"/>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EG" sz="1150" b="1" kern="1200" dirty="0" smtClean="0">
                          <a:solidFill>
                            <a:schemeClr val="bg1"/>
                          </a:solidFill>
                          <a:latin typeface="+mn-lt"/>
                          <a:ea typeface="+mn-ea"/>
                          <a:cs typeface="+mn-cs"/>
                        </a:rPr>
                        <a:t>-</a:t>
                      </a:r>
                      <a:endParaRPr lang="en-US" sz="1150" b="1" kern="1200" dirty="0">
                        <a:solidFill>
                          <a:schemeClr val="bg1"/>
                        </a:solidFill>
                        <a:latin typeface="+mn-lt"/>
                        <a:ea typeface="+mn-ea"/>
                        <a:cs typeface="+mn-cs"/>
                      </a:endParaRPr>
                    </a:p>
                  </a:txBody>
                  <a:tcPr marL="71993" marR="71993" marT="35997" marB="35997" anchor="ctr" anchorCtr="1">
                    <a:lnL w="12700" cmpd="sng">
                      <a:noFill/>
                    </a:lnL>
                    <a:lnR w="12700" cmpd="sng">
                      <a:noFill/>
                    </a:lnR>
                    <a:lnT w="28575" cap="flat" cmpd="sng" algn="ctr">
                      <a:solidFill>
                        <a:schemeClr val="bg1"/>
                      </a:solidFill>
                      <a:prstDash val="solid"/>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50" b="1" kern="1200" dirty="0" smtClean="0">
                          <a:solidFill>
                            <a:schemeClr val="bg1"/>
                          </a:solidFill>
                          <a:latin typeface="+mn-lt"/>
                          <a:ea typeface="+mn-ea"/>
                          <a:cs typeface="+mn-cs"/>
                        </a:rPr>
                        <a:t>25%</a:t>
                      </a:r>
                      <a:endParaRPr lang="en-US" sz="1150" b="1" kern="1200" dirty="0">
                        <a:solidFill>
                          <a:schemeClr val="bg1"/>
                        </a:solidFill>
                        <a:latin typeface="+mn-lt"/>
                        <a:ea typeface="+mn-ea"/>
                        <a:cs typeface="+mn-cs"/>
                      </a:endParaRPr>
                    </a:p>
                  </a:txBody>
                  <a:tcPr marL="71993" marR="71993" marT="35997" marB="35997" anchor="ctr" anchorCtr="1">
                    <a:lnL w="12700" cmpd="sng">
                      <a:noFill/>
                    </a:lnL>
                    <a:lnR w="12700" cmpd="sng">
                      <a:noFill/>
                    </a:lnR>
                    <a:lnT w="28575" cap="flat" cmpd="sng" algn="ctr">
                      <a:solidFill>
                        <a:schemeClr val="bg1"/>
                      </a:solidFill>
                      <a:prstDash val="solid"/>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622300">
                <a:tc>
                  <a:txBody>
                    <a:bodyPr/>
                    <a:lstStyle/>
                    <a:p>
                      <a:pPr marL="0" algn="l" defTabSz="914400" rtl="0" eaLnBrk="1" fontAlgn="ctr" latinLnBrk="0" hangingPunct="1"/>
                      <a:r>
                        <a:rPr lang="en-US" sz="1100" b="1" kern="1200" dirty="0" smtClean="0">
                          <a:solidFill>
                            <a:schemeClr val="bg1"/>
                          </a:solidFill>
                          <a:latin typeface="+mn-lt"/>
                          <a:ea typeface="+mn-ea"/>
                          <a:cs typeface="+mn-cs"/>
                        </a:rPr>
                        <a:t>6.2. Number of instances of exceeding acceptable limits in internal environment compliance reports</a:t>
                      </a:r>
                      <a:endParaRPr lang="en-US" sz="1100" b="1" kern="1200" dirty="0">
                        <a:solidFill>
                          <a:schemeClr val="bg1"/>
                        </a:solidFill>
                        <a:latin typeface="+mn-lt"/>
                        <a:ea typeface="+mn-ea"/>
                        <a:cs typeface="+mn-cs"/>
                      </a:endParaRPr>
                    </a:p>
                  </a:txBody>
                  <a:tcPr marL="71993" marR="71993" marT="35997" marB="35997" anchor="ctr">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50" b="1" kern="1200" dirty="0" smtClean="0">
                          <a:solidFill>
                            <a:schemeClr val="bg1"/>
                          </a:solidFill>
                          <a:latin typeface="+mn-lt"/>
                          <a:ea typeface="+mn-ea"/>
                          <a:cs typeface="+mn-cs"/>
                        </a:rPr>
                        <a:t>2</a:t>
                      </a:r>
                      <a:endParaRPr lang="en-US" sz="1150" b="1" kern="1200" dirty="0">
                        <a:solidFill>
                          <a:schemeClr val="bg1"/>
                        </a:solidFill>
                        <a:latin typeface="+mn-lt"/>
                        <a:ea typeface="+mn-ea"/>
                        <a:cs typeface="+mn-cs"/>
                      </a:endParaRPr>
                    </a:p>
                  </a:txBody>
                  <a:tcPr marL="71993" marR="71993"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50" b="1" kern="1200" dirty="0" smtClean="0">
                          <a:solidFill>
                            <a:schemeClr val="bg1"/>
                          </a:solidFill>
                          <a:latin typeface="+mn-lt"/>
                          <a:ea typeface="+mn-ea"/>
                          <a:cs typeface="+mn-cs"/>
                        </a:rPr>
                        <a:t>0</a:t>
                      </a:r>
                      <a:endParaRPr lang="en-US" sz="1150" b="1" kern="1200" dirty="0">
                        <a:solidFill>
                          <a:schemeClr val="bg1"/>
                        </a:solidFill>
                        <a:latin typeface="+mn-lt"/>
                        <a:ea typeface="+mn-ea"/>
                        <a:cs typeface="+mn-cs"/>
                      </a:endParaRPr>
                    </a:p>
                  </a:txBody>
                  <a:tcPr marL="71993" marR="71993"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647700">
                <a:tc>
                  <a:txBody>
                    <a:bodyPr/>
                    <a:lstStyle/>
                    <a:p>
                      <a:pPr marL="0" algn="l" defTabSz="914400" rtl="0" eaLnBrk="1" fontAlgn="ctr" latinLnBrk="0" hangingPunct="1"/>
                      <a:r>
                        <a:rPr lang="en-US" sz="1150" b="1" kern="1200" dirty="0" smtClean="0">
                          <a:solidFill>
                            <a:schemeClr val="bg1"/>
                          </a:solidFill>
                          <a:latin typeface="+mn-lt"/>
                          <a:ea typeface="+mn-ea"/>
                          <a:cs typeface="+mn-cs"/>
                        </a:rPr>
                        <a:t>6.3. Number of instances of exceeding acceptable limits in external environmental outputs</a:t>
                      </a:r>
                      <a:endParaRPr lang="en-US" sz="1150" b="1" kern="1200" dirty="0">
                        <a:solidFill>
                          <a:schemeClr val="bg1"/>
                        </a:solidFill>
                        <a:latin typeface="+mn-lt"/>
                        <a:ea typeface="+mn-ea"/>
                        <a:cs typeface="+mn-cs"/>
                      </a:endParaRPr>
                    </a:p>
                  </a:txBody>
                  <a:tcPr marL="71993" marR="71993" marT="35997" marB="35997" anchor="ctr">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r"/>
                      <a:r>
                        <a:rPr lang="en-US" sz="1150" b="1" dirty="0" smtClean="0">
                          <a:solidFill>
                            <a:schemeClr val="bg1"/>
                          </a:solidFill>
                        </a:rPr>
                        <a:t>0</a:t>
                      </a:r>
                      <a:endParaRPr lang="en-US" sz="1150" b="1" dirty="0">
                        <a:solidFill>
                          <a:schemeClr val="bg1"/>
                        </a:solidFill>
                      </a:endParaRPr>
                    </a:p>
                  </a:txBody>
                  <a:tcPr marL="0" marR="0"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50" b="1" dirty="0" smtClean="0">
                          <a:solidFill>
                            <a:schemeClr val="bg1"/>
                          </a:solidFill>
                        </a:rPr>
                        <a:t>0</a:t>
                      </a:r>
                    </a:p>
                  </a:txBody>
                  <a:tcPr marL="0" marR="0"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491012">
                <a:tc>
                  <a:txBody>
                    <a:bodyPr/>
                    <a:lstStyle/>
                    <a:p>
                      <a:pPr marL="0" algn="l" defTabSz="914400" rtl="0" eaLnBrk="1" fontAlgn="ctr" latinLnBrk="0" hangingPunct="1"/>
                      <a:r>
                        <a:rPr lang="en-US" sz="1150" b="1" kern="1200" dirty="0" smtClean="0">
                          <a:solidFill>
                            <a:schemeClr val="bg1"/>
                          </a:solidFill>
                          <a:latin typeface="+mn-lt"/>
                          <a:ea typeface="+mn-ea"/>
                          <a:cs typeface="+mn-cs"/>
                        </a:rPr>
                        <a:t>6.4. Environmental Culture Index</a:t>
                      </a:r>
                      <a:endParaRPr lang="en-US" sz="1150" b="1" i="1" kern="1200" dirty="0">
                        <a:solidFill>
                          <a:schemeClr val="bg1"/>
                        </a:solidFill>
                        <a:latin typeface="+mn-lt"/>
                        <a:ea typeface="+mn-ea"/>
                        <a:cs typeface="+mn-cs"/>
                      </a:endParaRPr>
                    </a:p>
                  </a:txBody>
                  <a:tcPr marL="71993" marR="71993" marT="35997" marB="35997" anchor="ctr">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50" b="1" dirty="0" smtClean="0">
                          <a:solidFill>
                            <a:schemeClr val="bg1"/>
                          </a:solidFill>
                        </a:rPr>
                        <a:t>(*)</a:t>
                      </a:r>
                      <a:endParaRPr lang="en-US" sz="1150" b="1" dirty="0">
                        <a:solidFill>
                          <a:schemeClr val="bg1"/>
                        </a:solidFill>
                      </a:endParaRPr>
                    </a:p>
                  </a:txBody>
                  <a:tcPr marL="0" marR="0"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50" b="1" dirty="0" smtClean="0">
                          <a:solidFill>
                            <a:schemeClr val="bg1"/>
                          </a:solidFill>
                        </a:rPr>
                        <a:t>(*)</a:t>
                      </a:r>
                    </a:p>
                  </a:txBody>
                  <a:tcPr marL="0" marR="0"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bl>
          </a:graphicData>
        </a:graphic>
      </p:graphicFrame>
      <p:graphicFrame>
        <p:nvGraphicFramePr>
          <p:cNvPr id="19" name="Content Placeholder 5"/>
          <p:cNvGraphicFramePr>
            <a:graphicFrameLocks/>
          </p:cNvGraphicFramePr>
          <p:nvPr>
            <p:extLst/>
          </p:nvPr>
        </p:nvGraphicFramePr>
        <p:xfrm>
          <a:off x="450166" y="3670415"/>
          <a:ext cx="2916351" cy="2920885"/>
        </p:xfrm>
        <a:graphic>
          <a:graphicData uri="http://schemas.openxmlformats.org/drawingml/2006/table">
            <a:tbl>
              <a:tblPr firstRow="1" bandRow="1">
                <a:tableStyleId>{5C22544A-7EE6-4342-B048-85BDC9FD1C3A}</a:tableStyleId>
              </a:tblPr>
              <a:tblGrid>
                <a:gridCol w="1872286">
                  <a:extLst>
                    <a:ext uri="{9D8B030D-6E8A-4147-A177-3AD203B41FA5}">
                      <a16:colId xmlns:a16="http://schemas.microsoft.com/office/drawing/2014/main" xmlns="" val="20000"/>
                    </a:ext>
                  </a:extLst>
                </a:gridCol>
                <a:gridCol w="559254">
                  <a:extLst>
                    <a:ext uri="{9D8B030D-6E8A-4147-A177-3AD203B41FA5}">
                      <a16:colId xmlns:a16="http://schemas.microsoft.com/office/drawing/2014/main" xmlns="" val="20001"/>
                    </a:ext>
                  </a:extLst>
                </a:gridCol>
                <a:gridCol w="484811">
                  <a:extLst>
                    <a:ext uri="{9D8B030D-6E8A-4147-A177-3AD203B41FA5}">
                      <a16:colId xmlns:a16="http://schemas.microsoft.com/office/drawing/2014/main" xmlns="" val="20002"/>
                    </a:ext>
                  </a:extLst>
                </a:gridCol>
              </a:tblGrid>
              <a:tr h="0">
                <a:tc>
                  <a:txBody>
                    <a:bodyPr/>
                    <a:lstStyle/>
                    <a:p>
                      <a:endParaRPr lang="en-US" sz="1200" dirty="0">
                        <a:solidFill>
                          <a:schemeClr val="bg1"/>
                        </a:solidFill>
                      </a:endParaRPr>
                    </a:p>
                  </a:txBody>
                  <a:tcPr marL="71993" marR="71993" marT="35997" marB="35997">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smtClean="0">
                          <a:solidFill>
                            <a:schemeClr val="bg1"/>
                          </a:solidFill>
                        </a:rPr>
                        <a:t>BASELINE</a:t>
                      </a:r>
                      <a:endParaRPr lang="en-US" sz="1100" dirty="0">
                        <a:solidFill>
                          <a:schemeClr val="bg1"/>
                        </a:solidFill>
                      </a:endParaRPr>
                    </a:p>
                  </a:txBody>
                  <a:tcPr marL="0" marR="0" marT="35997" marB="35997" anchor="ctr" anchorCtr="1">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smtClean="0">
                          <a:solidFill>
                            <a:schemeClr val="bg1"/>
                          </a:solidFill>
                        </a:rPr>
                        <a:t>TARGET</a:t>
                      </a:r>
                      <a:endParaRPr lang="en-US" sz="1100" dirty="0">
                        <a:solidFill>
                          <a:schemeClr val="bg1"/>
                        </a:solidFill>
                      </a:endParaRPr>
                    </a:p>
                  </a:txBody>
                  <a:tcPr marL="0" marR="0" marT="35997" marB="35997" anchor="ctr" anchorCtr="1">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634011">
                <a:tc>
                  <a:txBody>
                    <a:bodyPr/>
                    <a:lstStyle/>
                    <a:p>
                      <a:pPr marL="0" algn="l" defTabSz="914400" rtl="0" eaLnBrk="1" fontAlgn="ctr" latinLnBrk="0" hangingPunct="1"/>
                      <a:r>
                        <a:rPr lang="en-US" sz="1150" b="1" kern="1200" dirty="0" smtClean="0">
                          <a:solidFill>
                            <a:schemeClr val="bg1"/>
                          </a:solidFill>
                          <a:latin typeface="+mn-lt"/>
                          <a:ea typeface="+mn-ea"/>
                          <a:cs typeface="+mn-cs"/>
                        </a:rPr>
                        <a:t>5.1. Compliance rate with international patient safety goals</a:t>
                      </a:r>
                      <a:endParaRPr lang="en-US" sz="1150" b="1" kern="1200" dirty="0">
                        <a:solidFill>
                          <a:schemeClr val="bg1"/>
                        </a:solidFill>
                        <a:latin typeface="+mn-lt"/>
                        <a:ea typeface="+mn-ea"/>
                        <a:cs typeface="+mn-cs"/>
                      </a:endParaRPr>
                    </a:p>
                  </a:txBody>
                  <a:tcPr marL="71993" marR="71993" marT="35997" marB="35997" anchor="ctr">
                    <a:lnL w="12700" cmpd="sng">
                      <a:noFill/>
                    </a:lnL>
                    <a:lnR w="12700" cmpd="sng">
                      <a:noFill/>
                    </a:lnR>
                    <a:lnT w="28575" cap="flat" cmpd="sng" algn="ctr">
                      <a:solidFill>
                        <a:schemeClr val="bg1"/>
                      </a:solidFill>
                      <a:prstDash val="solid"/>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en-US" sz="1100" b="1" dirty="0" smtClean="0">
                          <a:solidFill>
                            <a:schemeClr val="bg1"/>
                          </a:solidFill>
                        </a:rPr>
                        <a:t>95%</a:t>
                      </a:r>
                      <a:endParaRPr lang="en-US" sz="1100" b="1" dirty="0">
                        <a:solidFill>
                          <a:schemeClr val="bg1"/>
                        </a:solidFill>
                      </a:endParaRPr>
                    </a:p>
                  </a:txBody>
                  <a:tcPr marL="71993" marR="71993" marT="35997" marB="35997" anchor="ctr" anchorCtr="1">
                    <a:lnL w="12700" cmpd="sng">
                      <a:noFill/>
                    </a:lnL>
                    <a:lnR w="12700" cmpd="sng">
                      <a:noFill/>
                    </a:lnR>
                    <a:lnT w="28575" cap="flat" cmpd="sng" algn="ctr">
                      <a:solidFill>
                        <a:schemeClr val="bg1"/>
                      </a:solidFill>
                      <a:prstDash val="solid"/>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en-US" sz="1100" b="1" dirty="0" smtClean="0">
                          <a:solidFill>
                            <a:schemeClr val="bg1"/>
                          </a:solidFill>
                        </a:rPr>
                        <a:t>100%</a:t>
                      </a:r>
                      <a:endParaRPr lang="en-US" sz="1100" b="1" dirty="0">
                        <a:solidFill>
                          <a:schemeClr val="bg1"/>
                        </a:solidFill>
                      </a:endParaRPr>
                    </a:p>
                  </a:txBody>
                  <a:tcPr marL="71993" marR="71993" marT="35997" marB="35997" anchor="ctr" anchorCtr="1">
                    <a:lnL w="12700" cmpd="sng">
                      <a:noFill/>
                    </a:lnL>
                    <a:lnR w="12700" cmpd="sng">
                      <a:noFill/>
                    </a:lnR>
                    <a:lnT w="28575" cap="flat" cmpd="sng" algn="ctr">
                      <a:solidFill>
                        <a:schemeClr val="bg1"/>
                      </a:solidFill>
                      <a:prstDash val="solid"/>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647700">
                <a:tc>
                  <a:txBody>
                    <a:bodyPr/>
                    <a:lstStyle/>
                    <a:p>
                      <a:pPr marL="0" algn="l" defTabSz="914400" rtl="0" eaLnBrk="1" fontAlgn="ctr" latinLnBrk="0" hangingPunct="1"/>
                      <a:r>
                        <a:rPr lang="en-US" sz="1150" b="1" kern="1200" dirty="0" smtClean="0">
                          <a:solidFill>
                            <a:schemeClr val="bg1"/>
                          </a:solidFill>
                          <a:latin typeface="+mn-lt"/>
                          <a:ea typeface="+mn-ea"/>
                          <a:cs typeface="+mn-cs"/>
                        </a:rPr>
                        <a:t>5.2. Percentage of reported events that were not identified as risk</a:t>
                      </a:r>
                      <a:endParaRPr lang="en-US" sz="1150" b="1" kern="1200" dirty="0">
                        <a:solidFill>
                          <a:schemeClr val="bg1"/>
                        </a:solidFill>
                        <a:latin typeface="+mn-lt"/>
                        <a:ea typeface="+mn-ea"/>
                        <a:cs typeface="+mn-cs"/>
                      </a:endParaRPr>
                    </a:p>
                  </a:txBody>
                  <a:tcPr marL="71993" marR="71993" marT="35997" marB="35997" anchor="ctr">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en-US" sz="1100" b="1" dirty="0" smtClean="0">
                          <a:solidFill>
                            <a:schemeClr val="bg1"/>
                          </a:solidFill>
                        </a:rPr>
                        <a:t>(*)</a:t>
                      </a:r>
                      <a:endParaRPr lang="en-US" sz="1100" b="1" dirty="0">
                        <a:solidFill>
                          <a:schemeClr val="bg1"/>
                        </a:solidFill>
                      </a:endParaRPr>
                    </a:p>
                  </a:txBody>
                  <a:tcPr marL="71993" marR="71993"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en-US" sz="1100" b="1" dirty="0" smtClean="0">
                          <a:solidFill>
                            <a:schemeClr val="bg1"/>
                          </a:solidFill>
                        </a:rPr>
                        <a:t>(*)</a:t>
                      </a:r>
                      <a:endParaRPr lang="en-US" sz="1100" b="1" dirty="0">
                        <a:solidFill>
                          <a:schemeClr val="bg1"/>
                        </a:solidFill>
                      </a:endParaRPr>
                    </a:p>
                  </a:txBody>
                  <a:tcPr marL="71993" marR="71993"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673100">
                <a:tc>
                  <a:txBody>
                    <a:bodyPr/>
                    <a:lstStyle/>
                    <a:p>
                      <a:pPr marL="0" algn="l" defTabSz="914400" rtl="0" eaLnBrk="1" fontAlgn="ctr" latinLnBrk="0" hangingPunct="1"/>
                      <a:r>
                        <a:rPr lang="en-US" sz="1150" b="1" kern="1200" dirty="0" smtClean="0">
                          <a:solidFill>
                            <a:schemeClr val="bg1"/>
                          </a:solidFill>
                          <a:latin typeface="+mn-lt"/>
                          <a:ea typeface="+mn-ea"/>
                          <a:cs typeface="+mn-cs"/>
                        </a:rPr>
                        <a:t>5.3. Percentage of reported events that has identified preventive measures </a:t>
                      </a:r>
                      <a:endParaRPr lang="en-US" sz="1150" b="1" kern="1200" dirty="0">
                        <a:solidFill>
                          <a:schemeClr val="bg1"/>
                        </a:solidFill>
                        <a:latin typeface="+mn-lt"/>
                        <a:ea typeface="+mn-ea"/>
                        <a:cs typeface="+mn-cs"/>
                      </a:endParaRPr>
                    </a:p>
                  </a:txBody>
                  <a:tcPr marL="71993" marR="71993" marT="35997" marB="35997" anchor="ctr">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r"/>
                      <a:r>
                        <a:rPr lang="en-US" sz="1150" b="1" dirty="0" smtClean="0">
                          <a:solidFill>
                            <a:schemeClr val="bg1"/>
                          </a:solidFill>
                        </a:rPr>
                        <a:t>35%</a:t>
                      </a:r>
                      <a:endParaRPr lang="en-US" sz="1150" b="1" dirty="0">
                        <a:solidFill>
                          <a:schemeClr val="bg1"/>
                        </a:solidFill>
                      </a:endParaRPr>
                    </a:p>
                  </a:txBody>
                  <a:tcPr marL="0" marR="0"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50" b="1" dirty="0" smtClean="0">
                          <a:solidFill>
                            <a:schemeClr val="bg1"/>
                          </a:solidFill>
                        </a:rPr>
                        <a:t>100%</a:t>
                      </a:r>
                    </a:p>
                  </a:txBody>
                  <a:tcPr marL="0" marR="0"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711200">
                <a:tc>
                  <a:txBody>
                    <a:bodyPr/>
                    <a:lstStyle/>
                    <a:p>
                      <a:pPr marL="0" algn="l" defTabSz="914400" rtl="0" eaLnBrk="1" fontAlgn="ctr" latinLnBrk="0" hangingPunct="1"/>
                      <a:r>
                        <a:rPr lang="en-US" sz="1150" b="1" kern="1200" dirty="0" smtClean="0">
                          <a:solidFill>
                            <a:schemeClr val="bg1"/>
                          </a:solidFill>
                          <a:latin typeface="+mn-lt"/>
                          <a:ea typeface="+mn-ea"/>
                          <a:cs typeface="+mn-cs"/>
                        </a:rPr>
                        <a:t>5.4. Percentage of applied corrective measures to total reported identified events</a:t>
                      </a:r>
                      <a:endParaRPr lang="en-US" sz="1150" b="1" kern="1200" dirty="0">
                        <a:solidFill>
                          <a:schemeClr val="bg1"/>
                        </a:solidFill>
                        <a:latin typeface="+mn-lt"/>
                        <a:ea typeface="+mn-ea"/>
                        <a:cs typeface="+mn-cs"/>
                      </a:endParaRPr>
                    </a:p>
                  </a:txBody>
                  <a:tcPr marL="71993" marR="71993" marT="35997" marB="35997" anchor="ctr">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50" b="1" dirty="0" smtClean="0">
                          <a:solidFill>
                            <a:schemeClr val="bg1"/>
                          </a:solidFill>
                        </a:rPr>
                        <a:t>65%</a:t>
                      </a:r>
                      <a:endParaRPr lang="en-US" sz="1150" b="1" dirty="0">
                        <a:solidFill>
                          <a:schemeClr val="bg1"/>
                        </a:solidFill>
                      </a:endParaRPr>
                    </a:p>
                  </a:txBody>
                  <a:tcPr marL="0" marR="0"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bg1"/>
                          </a:solidFill>
                        </a:rPr>
                        <a:t>100%</a:t>
                      </a:r>
                    </a:p>
                  </a:txBody>
                  <a:tcPr marL="0" marR="0"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bl>
          </a:graphicData>
        </a:graphic>
      </p:graphicFrame>
      <p:sp>
        <p:nvSpPr>
          <p:cNvPr id="23" name="Rectangle 22"/>
          <p:cNvSpPr/>
          <p:nvPr/>
        </p:nvSpPr>
        <p:spPr>
          <a:xfrm>
            <a:off x="310678" y="6954844"/>
            <a:ext cx="6581062" cy="246221"/>
          </a:xfrm>
          <a:prstGeom prst="rect">
            <a:avLst/>
          </a:prstGeom>
        </p:spPr>
        <p:txBody>
          <a:bodyPr wrap="square">
            <a:spAutoFit/>
          </a:bodyPr>
          <a:lstStyle/>
          <a:p>
            <a:pPr algn="ctr"/>
            <a:r>
              <a:rPr lang="en-US" sz="1000" b="1" i="1" dirty="0" smtClean="0">
                <a:solidFill>
                  <a:schemeClr val="tx1">
                    <a:lumMod val="65000"/>
                    <a:lumOff val="35000"/>
                  </a:schemeClr>
                </a:solidFill>
              </a:rPr>
              <a:t>Targets &amp; baselines marked (*) indicates that an initiative is undertaken to measure them </a:t>
            </a:r>
            <a:endParaRPr lang="en-US" sz="1000" b="1" i="1" dirty="0">
              <a:solidFill>
                <a:schemeClr val="tx1">
                  <a:lumMod val="65000"/>
                  <a:lumOff val="35000"/>
                </a:schemeClr>
              </a:solidFill>
            </a:endParaRPr>
          </a:p>
        </p:txBody>
      </p:sp>
    </p:spTree>
    <p:extLst>
      <p:ext uri="{BB962C8B-B14F-4D97-AF65-F5344CB8AC3E}">
        <p14:creationId xmlns:p14="http://schemas.microsoft.com/office/powerpoint/2010/main" val="34321878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grpSp>
        <p:nvGrpSpPr>
          <p:cNvPr id="14" name="Group 13"/>
          <p:cNvGrpSpPr/>
          <p:nvPr/>
        </p:nvGrpSpPr>
        <p:grpSpPr>
          <a:xfrm>
            <a:off x="314615" y="257534"/>
            <a:ext cx="6611701" cy="6701661"/>
            <a:chOff x="317091" y="257534"/>
            <a:chExt cx="6744596" cy="6701661"/>
          </a:xfrm>
        </p:grpSpPr>
        <p:sp>
          <p:nvSpPr>
            <p:cNvPr id="12" name="Round Diagonal Corner Rectangle 11"/>
            <p:cNvSpPr/>
            <p:nvPr/>
          </p:nvSpPr>
          <p:spPr>
            <a:xfrm>
              <a:off x="317091" y="257534"/>
              <a:ext cx="3244764" cy="6701661"/>
            </a:xfrm>
            <a:prstGeom prst="round2DiagRect">
              <a:avLst/>
            </a:prstGeom>
            <a:solidFill>
              <a:srgbClr val="53A3D5"/>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 Diagonal Corner Rectangle 12"/>
            <p:cNvSpPr/>
            <p:nvPr/>
          </p:nvSpPr>
          <p:spPr>
            <a:xfrm>
              <a:off x="3816923" y="257534"/>
              <a:ext cx="3244764" cy="6701661"/>
            </a:xfrm>
            <a:prstGeom prst="round2DiagRect">
              <a:avLst/>
            </a:prstGeom>
            <a:solidFill>
              <a:schemeClr val="accent2">
                <a:lumMod val="75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Round Diagonal Corner Rectangle 22"/>
          <p:cNvSpPr/>
          <p:nvPr/>
        </p:nvSpPr>
        <p:spPr>
          <a:xfrm>
            <a:off x="622649" y="477457"/>
            <a:ext cx="1209124" cy="1209124"/>
          </a:xfrm>
          <a:prstGeom prst="round2DiagRect">
            <a:avLst/>
          </a:prstGeom>
          <a:solidFill>
            <a:srgbClr val="86BFE2"/>
          </a:solidFill>
          <a:ln w="762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 Diagonal Corner Rectangle 17"/>
          <p:cNvSpPr/>
          <p:nvPr/>
        </p:nvSpPr>
        <p:spPr>
          <a:xfrm>
            <a:off x="4025481" y="477457"/>
            <a:ext cx="1209124" cy="1209124"/>
          </a:xfrm>
          <a:prstGeom prst="round2DiagRect">
            <a:avLst/>
          </a:prstGeom>
          <a:solidFill>
            <a:srgbClr val="ED8137"/>
          </a:solidFill>
          <a:ln w="762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3770838" y="1871806"/>
            <a:ext cx="3115158" cy="1015663"/>
          </a:xfrm>
          <a:prstGeom prst="rect">
            <a:avLst/>
          </a:prstGeom>
        </p:spPr>
        <p:txBody>
          <a:bodyPr wrap="square">
            <a:spAutoFit/>
          </a:bodyPr>
          <a:lstStyle/>
          <a:p>
            <a:pPr algn="ctr"/>
            <a:r>
              <a:rPr lang="en-US" sz="1200" b="1" i="1" dirty="0">
                <a:solidFill>
                  <a:schemeClr val="bg1"/>
                </a:solidFill>
              </a:rPr>
              <a:t>Build the capacity of professional calibers to meet the needs of 57357 hospitals and planned expansions and beyond to healthcare organizations in Egypt and the region</a:t>
            </a:r>
          </a:p>
        </p:txBody>
      </p:sp>
      <p:sp>
        <p:nvSpPr>
          <p:cNvPr id="20" name="Rectangle 19"/>
          <p:cNvSpPr/>
          <p:nvPr/>
        </p:nvSpPr>
        <p:spPr>
          <a:xfrm>
            <a:off x="5283319" y="614716"/>
            <a:ext cx="1723310" cy="1077218"/>
          </a:xfrm>
          <a:prstGeom prst="rect">
            <a:avLst/>
          </a:prstGeom>
        </p:spPr>
        <p:txBody>
          <a:bodyPr wrap="square">
            <a:spAutoFit/>
          </a:bodyPr>
          <a:lstStyle/>
          <a:p>
            <a:r>
              <a:rPr lang="en-US" sz="1600" b="1" dirty="0" smtClean="0">
                <a:ln>
                  <a:solidFill>
                    <a:schemeClr val="bg1"/>
                  </a:solidFill>
                </a:ln>
                <a:solidFill>
                  <a:schemeClr val="bg1"/>
                </a:solidFill>
                <a:effectLst>
                  <a:outerShdw blurRad="38100" dist="38100" dir="2700000" algn="tl">
                    <a:srgbClr val="000000">
                      <a:alpha val="43137"/>
                    </a:srgbClr>
                  </a:outerShdw>
                </a:effectLst>
                <a:latin typeface="Bradley Hand ITC" panose="03070402050302030203" pitchFamily="66" charset="0"/>
              </a:rPr>
              <a:t>Build The Capacity Of Professional Calibers</a:t>
            </a:r>
            <a:endParaRPr lang="en-US" sz="1600" b="1" dirty="0">
              <a:ln>
                <a:solidFill>
                  <a:schemeClr val="bg1"/>
                </a:solidFill>
              </a:ln>
              <a:solidFill>
                <a:schemeClr val="bg1"/>
              </a:solidFill>
              <a:effectLst>
                <a:outerShdw blurRad="38100" dist="38100" dir="2700000" algn="tl">
                  <a:srgbClr val="000000">
                    <a:alpha val="43137"/>
                  </a:srgbClr>
                </a:outerShdw>
              </a:effectLst>
              <a:latin typeface="Bradley Hand ITC" panose="03070402050302030203" pitchFamily="66" charset="0"/>
            </a:endParaRPr>
          </a:p>
        </p:txBody>
      </p:sp>
      <p:sp>
        <p:nvSpPr>
          <p:cNvPr id="27" name="Rectangle 26"/>
          <p:cNvSpPr/>
          <p:nvPr/>
        </p:nvSpPr>
        <p:spPr>
          <a:xfrm>
            <a:off x="617849" y="1864300"/>
            <a:ext cx="2549021" cy="830997"/>
          </a:xfrm>
          <a:prstGeom prst="rect">
            <a:avLst/>
          </a:prstGeom>
        </p:spPr>
        <p:txBody>
          <a:bodyPr wrap="square">
            <a:spAutoFit/>
          </a:bodyPr>
          <a:lstStyle/>
          <a:p>
            <a:pPr algn="ctr"/>
            <a:r>
              <a:rPr lang="en-US" sz="1200" b="1" i="1" dirty="0">
                <a:solidFill>
                  <a:schemeClr val="bg1"/>
                </a:solidFill>
              </a:rPr>
              <a:t>Encourage community engagement and raising public awareness about the prevention, early detection and management of cancer</a:t>
            </a:r>
          </a:p>
        </p:txBody>
      </p:sp>
      <p:pic>
        <p:nvPicPr>
          <p:cNvPr id="31" name="Picture 30"/>
          <p:cNvPicPr>
            <a:picLocks noChangeAspect="1"/>
          </p:cNvPicPr>
          <p:nvPr/>
        </p:nvPicPr>
        <p:blipFill>
          <a:blip r:embed="rId2"/>
          <a:stretch>
            <a:fillRect/>
          </a:stretch>
        </p:blipFill>
        <p:spPr>
          <a:xfrm>
            <a:off x="4185330" y="667988"/>
            <a:ext cx="889425" cy="900543"/>
          </a:xfrm>
          <a:prstGeom prst="rect">
            <a:avLst/>
          </a:prstGeom>
          <a:effectLst>
            <a:outerShdw blurRad="63500" sx="102000" sy="102000" algn="ctr" rotWithShape="0">
              <a:prstClr val="black">
                <a:alpha val="40000"/>
              </a:prstClr>
            </a:outerShdw>
          </a:effectLst>
        </p:spPr>
      </p:pic>
      <p:pic>
        <p:nvPicPr>
          <p:cNvPr id="32" name="Picture 14" descr="http://www.tss-stl.org/SiteAssets/become-involved/adv_mktg_icon_1.png"/>
          <p:cNvPicPr>
            <a:picLocks noChangeAspect="1" noChangeArrowheads="1"/>
          </p:cNvPicPr>
          <p:nvPr/>
        </p:nvPicPr>
        <p:blipFill rotWithShape="1">
          <a:blip r:embed="rId3" cstate="print">
            <a:biLevel thresh="50000"/>
            <a:extLst>
              <a:ext uri="{28A0092B-C50C-407E-A947-70E740481C1C}">
                <a14:useLocalDpi xmlns:a14="http://schemas.microsoft.com/office/drawing/2010/main" val="0"/>
              </a:ext>
            </a:extLst>
          </a:blip>
          <a:srcRect l="15962" r="13078" b="6131"/>
          <a:stretch/>
        </p:blipFill>
        <p:spPr bwMode="auto">
          <a:xfrm>
            <a:off x="862730" y="623642"/>
            <a:ext cx="728962" cy="916753"/>
          </a:xfrm>
          <a:prstGeom prst="round2DiagRect">
            <a:avLst/>
          </a:prstGeom>
          <a:noFill/>
          <a:effectLst>
            <a:outerShdw blurRad="63500" sx="102000" sy="102000" algn="ctr"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26" name="Rectangle 25"/>
          <p:cNvSpPr/>
          <p:nvPr/>
        </p:nvSpPr>
        <p:spPr>
          <a:xfrm>
            <a:off x="1881815" y="614716"/>
            <a:ext cx="1499216" cy="1077218"/>
          </a:xfrm>
          <a:prstGeom prst="rect">
            <a:avLst/>
          </a:prstGeom>
        </p:spPr>
        <p:txBody>
          <a:bodyPr wrap="square">
            <a:spAutoFit/>
          </a:bodyPr>
          <a:lstStyle/>
          <a:p>
            <a:r>
              <a:rPr lang="en-US" sz="1600" b="1" dirty="0">
                <a:ln>
                  <a:solidFill>
                    <a:schemeClr val="bg1"/>
                  </a:solidFill>
                </a:ln>
                <a:solidFill>
                  <a:schemeClr val="bg1"/>
                </a:solidFill>
                <a:effectLst>
                  <a:outerShdw blurRad="38100" dist="38100" dir="2700000" algn="tl">
                    <a:srgbClr val="000000">
                      <a:alpha val="43137"/>
                    </a:srgbClr>
                  </a:outerShdw>
                </a:effectLst>
                <a:latin typeface="Bradley Hand ITC" panose="03070402050302030203" pitchFamily="66" charset="0"/>
              </a:rPr>
              <a:t>Community Engagement And Public Awareness</a:t>
            </a:r>
          </a:p>
        </p:txBody>
      </p:sp>
      <p:sp>
        <p:nvSpPr>
          <p:cNvPr id="33" name="5-Point Star 20"/>
          <p:cNvSpPr/>
          <p:nvPr/>
        </p:nvSpPr>
        <p:spPr>
          <a:xfrm>
            <a:off x="3100141" y="210291"/>
            <a:ext cx="461555" cy="461555"/>
          </a:xfrm>
          <a:prstGeom prst="ellipse">
            <a:avLst/>
          </a:prstGeom>
          <a:solidFill>
            <a:schemeClr val="bg1"/>
          </a:solidFill>
          <a:ln w="76200">
            <a:solidFill>
              <a:srgbClr val="53A3D5"/>
            </a:solidFill>
          </a:ln>
          <a:effectLst/>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nchorCtr="1"/>
          <a:lstStyle/>
          <a:p>
            <a:pPr algn="ctr"/>
            <a:r>
              <a:rPr lang="en-US" sz="2000" b="1" dirty="0" smtClean="0">
                <a:ln>
                  <a:solidFill>
                    <a:srgbClr val="53A3D5"/>
                  </a:solidFill>
                </a:ln>
                <a:solidFill>
                  <a:srgbClr val="53A3D5"/>
                </a:solidFill>
                <a:latin typeface="Bradley Hand ITC" panose="03070402050302030203" pitchFamily="66" charset="0"/>
              </a:rPr>
              <a:t>7</a:t>
            </a:r>
            <a:endParaRPr lang="en-US" sz="2000" b="1" dirty="0">
              <a:ln>
                <a:solidFill>
                  <a:srgbClr val="53A3D5"/>
                </a:solidFill>
              </a:ln>
              <a:solidFill>
                <a:srgbClr val="53A3D5"/>
              </a:solidFill>
              <a:latin typeface="Bradley Hand ITC" panose="03070402050302030203" pitchFamily="66" charset="0"/>
            </a:endParaRPr>
          </a:p>
        </p:txBody>
      </p:sp>
      <p:sp>
        <p:nvSpPr>
          <p:cNvPr id="34" name="5-Point Star 20"/>
          <p:cNvSpPr/>
          <p:nvPr/>
        </p:nvSpPr>
        <p:spPr>
          <a:xfrm>
            <a:off x="6504814" y="212277"/>
            <a:ext cx="461555" cy="461555"/>
          </a:xfrm>
          <a:prstGeom prst="ellipse">
            <a:avLst/>
          </a:prstGeom>
          <a:solidFill>
            <a:schemeClr val="bg1"/>
          </a:solidFill>
          <a:ln w="76200">
            <a:solidFill>
              <a:srgbClr val="C55A11"/>
            </a:solidFill>
          </a:ln>
          <a:effectLst/>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nchorCtr="1"/>
          <a:lstStyle/>
          <a:p>
            <a:pPr algn="ctr"/>
            <a:r>
              <a:rPr lang="en-US" sz="2000" b="1" dirty="0" smtClean="0">
                <a:ln>
                  <a:solidFill>
                    <a:srgbClr val="C55A11"/>
                  </a:solidFill>
                </a:ln>
                <a:solidFill>
                  <a:srgbClr val="C55A11"/>
                </a:solidFill>
                <a:latin typeface="Bradley Hand ITC" panose="03070402050302030203" pitchFamily="66" charset="0"/>
              </a:rPr>
              <a:t>8</a:t>
            </a:r>
            <a:endParaRPr lang="en-US" sz="2000" b="1" dirty="0">
              <a:ln>
                <a:solidFill>
                  <a:srgbClr val="C55A11"/>
                </a:solidFill>
              </a:ln>
              <a:solidFill>
                <a:srgbClr val="C55A11"/>
              </a:solidFill>
              <a:latin typeface="Bradley Hand ITC" panose="03070402050302030203" pitchFamily="66" charset="0"/>
            </a:endParaRPr>
          </a:p>
        </p:txBody>
      </p:sp>
      <p:sp>
        <p:nvSpPr>
          <p:cNvPr id="36" name="Rounded Rectangle 35"/>
          <p:cNvSpPr/>
          <p:nvPr/>
        </p:nvSpPr>
        <p:spPr>
          <a:xfrm>
            <a:off x="4010834" y="2905609"/>
            <a:ext cx="2661334" cy="374571"/>
          </a:xfrm>
          <a:prstGeom prst="roundRect">
            <a:avLst>
              <a:gd name="adj" fmla="val 50000"/>
            </a:avLst>
          </a:prstGeom>
          <a:solidFill>
            <a:srgbClr val="ED8137"/>
          </a:solidFill>
          <a:ln w="38100">
            <a:solidFill>
              <a:schemeClr val="bg1"/>
            </a:solidFill>
          </a:ln>
        </p:spPr>
        <p:txBody>
          <a:bodyPr wrap="square" anchor="ctr" anchorCtr="1">
            <a:noAutofit/>
          </a:bodyPr>
          <a:lstStyle/>
          <a:p>
            <a:pPr algn="ctr"/>
            <a:r>
              <a:rPr lang="en-US" sz="1600" b="1" dirty="0" smtClean="0">
                <a:ln>
                  <a:solidFill>
                    <a:schemeClr val="bg1"/>
                  </a:solidFill>
                </a:ln>
                <a:solidFill>
                  <a:schemeClr val="bg1"/>
                </a:solidFill>
                <a:effectLst>
                  <a:outerShdw blurRad="38100" dist="38100" dir="2700000" algn="tl">
                    <a:srgbClr val="000000">
                      <a:alpha val="43137"/>
                    </a:srgbClr>
                  </a:outerShdw>
                </a:effectLst>
                <a:latin typeface="Bradley Hand ITC" panose="03070402050302030203" pitchFamily="66" charset="0"/>
              </a:rPr>
              <a:t>Key Strategic Indicators  </a:t>
            </a:r>
            <a:endParaRPr lang="en-US" sz="1600" b="1" dirty="0">
              <a:ln>
                <a:solidFill>
                  <a:schemeClr val="bg1"/>
                </a:solidFill>
              </a:ln>
              <a:solidFill>
                <a:schemeClr val="bg1"/>
              </a:solidFill>
              <a:effectLst>
                <a:outerShdw blurRad="38100" dist="38100" dir="2700000" algn="tl">
                  <a:srgbClr val="000000">
                    <a:alpha val="43137"/>
                  </a:srgbClr>
                </a:outerShdw>
              </a:effectLst>
              <a:latin typeface="Bradley Hand ITC" panose="03070402050302030203" pitchFamily="66" charset="0"/>
            </a:endParaRPr>
          </a:p>
        </p:txBody>
      </p:sp>
      <p:sp>
        <p:nvSpPr>
          <p:cNvPr id="37" name="Rounded Rectangle 36"/>
          <p:cNvSpPr/>
          <p:nvPr/>
        </p:nvSpPr>
        <p:spPr>
          <a:xfrm>
            <a:off x="559362" y="2905608"/>
            <a:ext cx="2661334" cy="374571"/>
          </a:xfrm>
          <a:prstGeom prst="roundRect">
            <a:avLst>
              <a:gd name="adj" fmla="val 50000"/>
            </a:avLst>
          </a:prstGeom>
          <a:solidFill>
            <a:srgbClr val="86BFE2"/>
          </a:solidFill>
          <a:ln w="38100">
            <a:solidFill>
              <a:schemeClr val="bg1"/>
            </a:solidFill>
          </a:ln>
        </p:spPr>
        <p:txBody>
          <a:bodyPr wrap="square" anchor="ctr" anchorCtr="1">
            <a:noAutofit/>
          </a:bodyPr>
          <a:lstStyle/>
          <a:p>
            <a:pPr algn="ctr"/>
            <a:r>
              <a:rPr lang="en-US" sz="1600" b="1" dirty="0" smtClean="0">
                <a:ln>
                  <a:solidFill>
                    <a:schemeClr val="bg1"/>
                  </a:solidFill>
                </a:ln>
                <a:solidFill>
                  <a:schemeClr val="bg1"/>
                </a:solidFill>
                <a:effectLst>
                  <a:outerShdw blurRad="38100" dist="38100" dir="2700000" algn="tl">
                    <a:srgbClr val="000000">
                      <a:alpha val="43137"/>
                    </a:srgbClr>
                  </a:outerShdw>
                </a:effectLst>
                <a:latin typeface="Bradley Hand ITC" panose="03070402050302030203" pitchFamily="66" charset="0"/>
              </a:rPr>
              <a:t>Key Strategic Indicators  </a:t>
            </a:r>
            <a:endParaRPr lang="en-US" sz="1600" b="1" dirty="0">
              <a:ln>
                <a:solidFill>
                  <a:schemeClr val="bg1"/>
                </a:solidFill>
              </a:ln>
              <a:solidFill>
                <a:schemeClr val="bg1"/>
              </a:solidFill>
              <a:effectLst>
                <a:outerShdw blurRad="38100" dist="38100" dir="2700000" algn="tl">
                  <a:srgbClr val="000000">
                    <a:alpha val="43137"/>
                  </a:srgbClr>
                </a:outerShdw>
              </a:effectLst>
              <a:latin typeface="Bradley Hand ITC" panose="03070402050302030203" pitchFamily="66" charset="0"/>
            </a:endParaRPr>
          </a:p>
        </p:txBody>
      </p:sp>
      <p:graphicFrame>
        <p:nvGraphicFramePr>
          <p:cNvPr id="17" name="Content Placeholder 5"/>
          <p:cNvGraphicFramePr>
            <a:graphicFrameLocks/>
          </p:cNvGraphicFramePr>
          <p:nvPr>
            <p:extLst/>
          </p:nvPr>
        </p:nvGraphicFramePr>
        <p:xfrm>
          <a:off x="3886166" y="3658692"/>
          <a:ext cx="2908529" cy="2919908"/>
        </p:xfrm>
        <a:graphic>
          <a:graphicData uri="http://schemas.openxmlformats.org/drawingml/2006/table">
            <a:tbl>
              <a:tblPr firstRow="1" bandRow="1">
                <a:tableStyleId>{5C22544A-7EE6-4342-B048-85BDC9FD1C3A}</a:tableStyleId>
              </a:tblPr>
              <a:tblGrid>
                <a:gridCol w="1814738">
                  <a:extLst>
                    <a:ext uri="{9D8B030D-6E8A-4147-A177-3AD203B41FA5}">
                      <a16:colId xmlns:a16="http://schemas.microsoft.com/office/drawing/2014/main" xmlns="" val="20000"/>
                    </a:ext>
                  </a:extLst>
                </a:gridCol>
                <a:gridCol w="582408">
                  <a:extLst>
                    <a:ext uri="{9D8B030D-6E8A-4147-A177-3AD203B41FA5}">
                      <a16:colId xmlns:a16="http://schemas.microsoft.com/office/drawing/2014/main" xmlns="" val="20001"/>
                    </a:ext>
                  </a:extLst>
                </a:gridCol>
                <a:gridCol w="511383">
                  <a:extLst>
                    <a:ext uri="{9D8B030D-6E8A-4147-A177-3AD203B41FA5}">
                      <a16:colId xmlns:a16="http://schemas.microsoft.com/office/drawing/2014/main" xmlns="" val="20002"/>
                    </a:ext>
                  </a:extLst>
                </a:gridCol>
              </a:tblGrid>
              <a:tr h="0">
                <a:tc>
                  <a:txBody>
                    <a:bodyPr/>
                    <a:lstStyle/>
                    <a:p>
                      <a:endParaRPr lang="en-US" sz="1200" dirty="0">
                        <a:solidFill>
                          <a:schemeClr val="bg1"/>
                        </a:solidFill>
                      </a:endParaRPr>
                    </a:p>
                  </a:txBody>
                  <a:tcPr marL="71993" marR="71993" marT="35997" marB="35997">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smtClean="0">
                          <a:solidFill>
                            <a:schemeClr val="bg1"/>
                          </a:solidFill>
                        </a:rPr>
                        <a:t>BASELINE</a:t>
                      </a:r>
                      <a:endParaRPr lang="en-US" sz="1100" dirty="0">
                        <a:solidFill>
                          <a:schemeClr val="bg1"/>
                        </a:solidFill>
                      </a:endParaRPr>
                    </a:p>
                  </a:txBody>
                  <a:tcPr marL="0" marR="0" marT="35997" marB="35997" anchor="ctr" anchorCtr="1">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smtClean="0">
                          <a:solidFill>
                            <a:schemeClr val="bg1"/>
                          </a:solidFill>
                        </a:rPr>
                        <a:t>TARGET</a:t>
                      </a:r>
                      <a:endParaRPr lang="en-US" sz="1100" dirty="0">
                        <a:solidFill>
                          <a:schemeClr val="bg1"/>
                        </a:solidFill>
                      </a:endParaRPr>
                    </a:p>
                  </a:txBody>
                  <a:tcPr marL="0" marR="0" marT="35997" marB="35997" anchor="ctr" anchorCtr="1">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658434">
                <a:tc>
                  <a:txBody>
                    <a:bodyPr/>
                    <a:lstStyle/>
                    <a:p>
                      <a:pPr marL="0" algn="l" defTabSz="914400" rtl="0" eaLnBrk="1" fontAlgn="ctr" latinLnBrk="0" hangingPunct="1"/>
                      <a:r>
                        <a:rPr lang="en-US" sz="1150" b="1" kern="1200" dirty="0" smtClean="0">
                          <a:solidFill>
                            <a:schemeClr val="bg1"/>
                          </a:solidFill>
                          <a:latin typeface="+mn-lt"/>
                          <a:ea typeface="+mn-ea"/>
                          <a:cs typeface="+mn-cs"/>
                        </a:rPr>
                        <a:t>8.1. Staff Turnover Rate</a:t>
                      </a:r>
                      <a:endParaRPr lang="en-US" sz="1150" b="1" kern="1200" dirty="0">
                        <a:solidFill>
                          <a:schemeClr val="bg1"/>
                        </a:solidFill>
                        <a:latin typeface="+mn-lt"/>
                        <a:ea typeface="+mn-ea"/>
                        <a:cs typeface="+mn-cs"/>
                      </a:endParaRPr>
                    </a:p>
                  </a:txBody>
                  <a:tcPr marL="71993" marR="71993" marT="35997" marB="35997" anchor="ctr">
                    <a:lnL w="12700" cmpd="sng">
                      <a:noFill/>
                    </a:lnL>
                    <a:lnR w="12700" cmpd="sng">
                      <a:noFill/>
                    </a:lnR>
                    <a:lnT w="28575" cap="flat" cmpd="sng" algn="ctr">
                      <a:solidFill>
                        <a:schemeClr val="bg1"/>
                      </a:solidFill>
                      <a:prstDash val="solid"/>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en-US" sz="1100" b="1" dirty="0" smtClean="0">
                          <a:solidFill>
                            <a:schemeClr val="bg1"/>
                          </a:solidFill>
                        </a:rPr>
                        <a:t>(*)</a:t>
                      </a:r>
                      <a:endParaRPr lang="en-US" sz="1100" b="1" dirty="0">
                        <a:solidFill>
                          <a:schemeClr val="bg1"/>
                        </a:solidFill>
                      </a:endParaRPr>
                    </a:p>
                  </a:txBody>
                  <a:tcPr marL="71993" marR="71993" marT="35997" marB="35997" anchor="ctr" anchorCtr="1">
                    <a:lnL w="12700" cmpd="sng">
                      <a:noFill/>
                    </a:lnL>
                    <a:lnR w="12700" cmpd="sng">
                      <a:noFill/>
                    </a:lnR>
                    <a:lnT w="28575" cap="flat" cmpd="sng" algn="ctr">
                      <a:solidFill>
                        <a:schemeClr val="bg1"/>
                      </a:solidFill>
                      <a:prstDash val="solid"/>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en-US" sz="1100" b="1" dirty="0" smtClean="0">
                          <a:solidFill>
                            <a:schemeClr val="bg1"/>
                          </a:solidFill>
                        </a:rPr>
                        <a:t>(*)</a:t>
                      </a:r>
                      <a:endParaRPr lang="en-US" sz="1100" b="0" dirty="0">
                        <a:solidFill>
                          <a:schemeClr val="bg1"/>
                        </a:solidFill>
                      </a:endParaRPr>
                    </a:p>
                  </a:txBody>
                  <a:tcPr marL="71993" marR="71993" marT="35997" marB="35997" anchor="ctr" anchorCtr="1">
                    <a:lnL w="12700" cmpd="sng">
                      <a:noFill/>
                    </a:lnL>
                    <a:lnR w="12700" cmpd="sng">
                      <a:noFill/>
                    </a:lnR>
                    <a:lnT w="28575" cap="flat" cmpd="sng" algn="ctr">
                      <a:solidFill>
                        <a:schemeClr val="bg1"/>
                      </a:solidFill>
                      <a:prstDash val="solid"/>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660400">
                <a:tc>
                  <a:txBody>
                    <a:bodyPr/>
                    <a:lstStyle/>
                    <a:p>
                      <a:pPr marL="0" algn="l" defTabSz="914400" rtl="0" eaLnBrk="1" fontAlgn="ctr" latinLnBrk="0" hangingPunct="1"/>
                      <a:r>
                        <a:rPr lang="en-US" sz="1150" b="1" kern="1200" dirty="0" smtClean="0">
                          <a:solidFill>
                            <a:schemeClr val="bg1"/>
                          </a:solidFill>
                          <a:latin typeface="+mn-lt"/>
                          <a:ea typeface="+mn-ea"/>
                          <a:cs typeface="+mn-cs"/>
                        </a:rPr>
                        <a:t>8.2. People development index</a:t>
                      </a:r>
                      <a:endParaRPr lang="en-US" sz="1150" b="1" kern="1200" dirty="0">
                        <a:solidFill>
                          <a:schemeClr val="bg1"/>
                        </a:solidFill>
                        <a:latin typeface="+mn-lt"/>
                        <a:ea typeface="+mn-ea"/>
                        <a:cs typeface="+mn-cs"/>
                      </a:endParaRPr>
                    </a:p>
                  </a:txBody>
                  <a:tcPr marL="71993" marR="71993" marT="35997" marB="35997" anchor="ctr">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en-US" sz="1100" b="1" dirty="0" smtClean="0">
                          <a:solidFill>
                            <a:schemeClr val="bg1"/>
                          </a:solidFill>
                        </a:rPr>
                        <a:t>(*)</a:t>
                      </a:r>
                      <a:endParaRPr lang="en-US" sz="1100" b="1" dirty="0">
                        <a:solidFill>
                          <a:schemeClr val="bg1"/>
                        </a:solidFill>
                      </a:endParaRPr>
                    </a:p>
                  </a:txBody>
                  <a:tcPr marL="71993" marR="71993"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en-US" sz="1100" b="1" dirty="0" smtClean="0">
                          <a:solidFill>
                            <a:schemeClr val="bg1"/>
                          </a:solidFill>
                        </a:rPr>
                        <a:t>(*)</a:t>
                      </a:r>
                      <a:endParaRPr lang="en-US" sz="1100" b="0" dirty="0">
                        <a:solidFill>
                          <a:schemeClr val="bg1"/>
                        </a:solidFill>
                      </a:endParaRPr>
                    </a:p>
                  </a:txBody>
                  <a:tcPr marL="71993" marR="71993"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647700">
                <a:tc>
                  <a:txBody>
                    <a:bodyPr/>
                    <a:lstStyle/>
                    <a:p>
                      <a:pPr marL="0" algn="l" defTabSz="914400" rtl="0" eaLnBrk="1" fontAlgn="ctr" latinLnBrk="0" hangingPunct="1"/>
                      <a:r>
                        <a:rPr lang="en-US" sz="1150" b="1" kern="1200" dirty="0" smtClean="0">
                          <a:solidFill>
                            <a:schemeClr val="bg1"/>
                          </a:solidFill>
                          <a:latin typeface="+mn-lt"/>
                          <a:ea typeface="+mn-ea"/>
                          <a:cs typeface="+mn-cs"/>
                        </a:rPr>
                        <a:t>8.3. Percentage of fulfilled staffing needs</a:t>
                      </a:r>
                      <a:endParaRPr lang="en-US" sz="1150" b="1" kern="1200" dirty="0">
                        <a:solidFill>
                          <a:schemeClr val="bg1"/>
                        </a:solidFill>
                        <a:latin typeface="+mn-lt"/>
                        <a:ea typeface="+mn-ea"/>
                        <a:cs typeface="+mn-cs"/>
                      </a:endParaRPr>
                    </a:p>
                  </a:txBody>
                  <a:tcPr marL="71993" marR="71993" marT="35997" marB="35997" anchor="ctr">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en-US" sz="1100" b="1" dirty="0" smtClean="0">
                          <a:solidFill>
                            <a:schemeClr val="bg1"/>
                          </a:solidFill>
                        </a:rPr>
                        <a:t>(*)</a:t>
                      </a:r>
                      <a:endParaRPr lang="en-US" sz="1100" b="1" dirty="0">
                        <a:solidFill>
                          <a:schemeClr val="bg1"/>
                        </a:solidFill>
                      </a:endParaRPr>
                    </a:p>
                  </a:txBody>
                  <a:tcPr marL="71993" marR="71993"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en-US" sz="1100" b="1" dirty="0" smtClean="0">
                          <a:solidFill>
                            <a:schemeClr val="bg1"/>
                          </a:solidFill>
                        </a:rPr>
                        <a:t>(*)</a:t>
                      </a:r>
                      <a:endParaRPr lang="en-US" sz="1100" b="0" dirty="0">
                        <a:solidFill>
                          <a:schemeClr val="bg1"/>
                        </a:solidFill>
                      </a:endParaRPr>
                    </a:p>
                  </a:txBody>
                  <a:tcPr marL="71993" marR="71993"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698500">
                <a:tc>
                  <a:txBody>
                    <a:bodyPr/>
                    <a:lstStyle/>
                    <a:p>
                      <a:pPr marL="0" algn="l" defTabSz="914400" rtl="0" eaLnBrk="1" fontAlgn="ctr" latinLnBrk="0" hangingPunct="1"/>
                      <a:r>
                        <a:rPr lang="en-US" sz="1150" b="1" kern="1200" dirty="0" smtClean="0">
                          <a:solidFill>
                            <a:schemeClr val="bg1"/>
                          </a:solidFill>
                          <a:latin typeface="+mn-lt"/>
                          <a:ea typeface="+mn-ea"/>
                          <a:cs typeface="+mn-cs"/>
                        </a:rPr>
                        <a:t>8.4. Number of non-staff who participate in trainings offered by 57357 L&amp;D</a:t>
                      </a:r>
                      <a:endParaRPr lang="en-US" sz="1150" b="1" i="1" kern="1200" dirty="0">
                        <a:solidFill>
                          <a:schemeClr val="bg1"/>
                        </a:solidFill>
                        <a:latin typeface="+mn-lt"/>
                        <a:ea typeface="+mn-ea"/>
                        <a:cs typeface="+mn-cs"/>
                      </a:endParaRPr>
                    </a:p>
                  </a:txBody>
                  <a:tcPr marL="71993" marR="71993" marT="35997" marB="35997" anchor="ctr">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en-US" sz="1100" b="1" dirty="0" smtClean="0">
                          <a:solidFill>
                            <a:schemeClr val="bg1"/>
                          </a:solidFill>
                        </a:rPr>
                        <a:t>(*)</a:t>
                      </a:r>
                      <a:endParaRPr lang="en-US" sz="1100" b="1" dirty="0">
                        <a:solidFill>
                          <a:schemeClr val="bg1"/>
                        </a:solidFill>
                      </a:endParaRPr>
                    </a:p>
                  </a:txBody>
                  <a:tcPr marL="71993" marR="71993"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en-US" sz="1100" b="1" dirty="0" smtClean="0">
                          <a:solidFill>
                            <a:schemeClr val="bg1"/>
                          </a:solidFill>
                        </a:rPr>
                        <a:t>(*)</a:t>
                      </a:r>
                      <a:endParaRPr lang="en-US" sz="1100" b="0" dirty="0">
                        <a:solidFill>
                          <a:schemeClr val="bg1"/>
                        </a:solidFill>
                      </a:endParaRPr>
                    </a:p>
                  </a:txBody>
                  <a:tcPr marL="71993" marR="71993"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bl>
          </a:graphicData>
        </a:graphic>
      </p:graphicFrame>
      <p:graphicFrame>
        <p:nvGraphicFramePr>
          <p:cNvPr id="21" name="Content Placeholder 5"/>
          <p:cNvGraphicFramePr>
            <a:graphicFrameLocks/>
          </p:cNvGraphicFramePr>
          <p:nvPr>
            <p:extLst/>
          </p:nvPr>
        </p:nvGraphicFramePr>
        <p:xfrm>
          <a:off x="450166" y="3670415"/>
          <a:ext cx="2916351" cy="2908185"/>
        </p:xfrm>
        <a:graphic>
          <a:graphicData uri="http://schemas.openxmlformats.org/drawingml/2006/table">
            <a:tbl>
              <a:tblPr firstRow="1" bandRow="1">
                <a:tableStyleId>{5C22544A-7EE6-4342-B048-85BDC9FD1C3A}</a:tableStyleId>
              </a:tblPr>
              <a:tblGrid>
                <a:gridCol w="1872286">
                  <a:extLst>
                    <a:ext uri="{9D8B030D-6E8A-4147-A177-3AD203B41FA5}">
                      <a16:colId xmlns:a16="http://schemas.microsoft.com/office/drawing/2014/main" xmlns="" val="20000"/>
                    </a:ext>
                  </a:extLst>
                </a:gridCol>
                <a:gridCol w="559254">
                  <a:extLst>
                    <a:ext uri="{9D8B030D-6E8A-4147-A177-3AD203B41FA5}">
                      <a16:colId xmlns:a16="http://schemas.microsoft.com/office/drawing/2014/main" xmlns="" val="20001"/>
                    </a:ext>
                  </a:extLst>
                </a:gridCol>
                <a:gridCol w="484811">
                  <a:extLst>
                    <a:ext uri="{9D8B030D-6E8A-4147-A177-3AD203B41FA5}">
                      <a16:colId xmlns:a16="http://schemas.microsoft.com/office/drawing/2014/main" xmlns="" val="20002"/>
                    </a:ext>
                  </a:extLst>
                </a:gridCol>
              </a:tblGrid>
              <a:tr h="0">
                <a:tc>
                  <a:txBody>
                    <a:bodyPr/>
                    <a:lstStyle/>
                    <a:p>
                      <a:endParaRPr lang="en-US" sz="1200" dirty="0">
                        <a:solidFill>
                          <a:schemeClr val="bg1"/>
                        </a:solidFill>
                      </a:endParaRPr>
                    </a:p>
                  </a:txBody>
                  <a:tcPr marL="71993" marR="71993" marT="35997" marB="35997">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smtClean="0">
                          <a:solidFill>
                            <a:schemeClr val="bg1"/>
                          </a:solidFill>
                        </a:rPr>
                        <a:t>BASELINE</a:t>
                      </a:r>
                      <a:endParaRPr lang="en-US" sz="1100" dirty="0">
                        <a:solidFill>
                          <a:schemeClr val="bg1"/>
                        </a:solidFill>
                      </a:endParaRPr>
                    </a:p>
                  </a:txBody>
                  <a:tcPr marL="0" marR="0" marT="35997" marB="35997" anchor="ctr" anchorCtr="1">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smtClean="0">
                          <a:solidFill>
                            <a:schemeClr val="bg1"/>
                          </a:solidFill>
                        </a:rPr>
                        <a:t>TARGET</a:t>
                      </a:r>
                      <a:endParaRPr lang="en-US" sz="1100" dirty="0">
                        <a:solidFill>
                          <a:schemeClr val="bg1"/>
                        </a:solidFill>
                      </a:endParaRPr>
                    </a:p>
                  </a:txBody>
                  <a:tcPr marL="0" marR="0" marT="35997" marB="35997" anchor="ctr" anchorCtr="1">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646711">
                <a:tc>
                  <a:txBody>
                    <a:bodyPr/>
                    <a:lstStyle/>
                    <a:p>
                      <a:pPr marL="0" algn="l" defTabSz="914400" rtl="0" eaLnBrk="1" fontAlgn="ctr" latinLnBrk="0" hangingPunct="1"/>
                      <a:r>
                        <a:rPr lang="en-US" sz="1100" b="1" kern="1200" dirty="0" smtClean="0">
                          <a:solidFill>
                            <a:schemeClr val="bg1"/>
                          </a:solidFill>
                          <a:latin typeface="+mn-lt"/>
                          <a:ea typeface="+mn-ea"/>
                          <a:cs typeface="+mn-cs"/>
                        </a:rPr>
                        <a:t>7.1. Percentage of new cases seeking hospital at early stage out of total new cases</a:t>
                      </a:r>
                      <a:endParaRPr lang="en-US" sz="1100" b="0" kern="1200" dirty="0">
                        <a:solidFill>
                          <a:schemeClr val="bg1"/>
                        </a:solidFill>
                        <a:latin typeface="+mn-lt"/>
                        <a:ea typeface="+mn-ea"/>
                        <a:cs typeface="+mn-cs"/>
                      </a:endParaRPr>
                    </a:p>
                  </a:txBody>
                  <a:tcPr marL="71993" marR="71993" marT="35997" marB="35997" anchor="ctr">
                    <a:lnL w="12700" cmpd="sng">
                      <a:noFill/>
                    </a:lnL>
                    <a:lnR w="12700" cmpd="sng">
                      <a:noFill/>
                    </a:lnR>
                    <a:lnT w="28575" cap="flat" cmpd="sng" algn="ctr">
                      <a:solidFill>
                        <a:schemeClr val="bg1"/>
                      </a:solidFill>
                      <a:prstDash val="solid"/>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en-US" sz="1100" b="1" dirty="0" smtClean="0">
                          <a:solidFill>
                            <a:schemeClr val="bg1"/>
                          </a:solidFill>
                        </a:rPr>
                        <a:t>(*)</a:t>
                      </a:r>
                      <a:endParaRPr lang="en-US" sz="1100" b="1" dirty="0">
                        <a:solidFill>
                          <a:schemeClr val="bg1"/>
                        </a:solidFill>
                      </a:endParaRPr>
                    </a:p>
                  </a:txBody>
                  <a:tcPr marL="71993" marR="71993" marT="35997" marB="35997" anchor="ctr" anchorCtr="1">
                    <a:lnL w="12700" cmpd="sng">
                      <a:noFill/>
                    </a:lnL>
                    <a:lnR w="12700" cmpd="sng">
                      <a:noFill/>
                    </a:lnR>
                    <a:lnT w="28575" cap="flat" cmpd="sng" algn="ctr">
                      <a:solidFill>
                        <a:schemeClr val="bg1"/>
                      </a:solidFill>
                      <a:prstDash val="solid"/>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en-US" sz="1100" b="1" dirty="0" smtClean="0">
                          <a:solidFill>
                            <a:schemeClr val="bg1"/>
                          </a:solidFill>
                        </a:rPr>
                        <a:t>(*)</a:t>
                      </a:r>
                      <a:endParaRPr lang="en-US" sz="1100" b="0" dirty="0">
                        <a:solidFill>
                          <a:schemeClr val="bg1"/>
                        </a:solidFill>
                      </a:endParaRPr>
                    </a:p>
                  </a:txBody>
                  <a:tcPr marL="71993" marR="71993" marT="35997" marB="35997" anchor="ctr" anchorCtr="1">
                    <a:lnL w="12700" cmpd="sng">
                      <a:noFill/>
                    </a:lnL>
                    <a:lnR w="12700" cmpd="sng">
                      <a:noFill/>
                    </a:lnR>
                    <a:lnT w="28575" cap="flat" cmpd="sng" algn="ctr">
                      <a:solidFill>
                        <a:schemeClr val="bg1"/>
                      </a:solidFill>
                      <a:prstDash val="solid"/>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660400">
                <a:tc>
                  <a:txBody>
                    <a:bodyPr/>
                    <a:lstStyle/>
                    <a:p>
                      <a:pPr marL="0" algn="l" defTabSz="914400" rtl="0" eaLnBrk="1" fontAlgn="ctr" latinLnBrk="0" hangingPunct="1"/>
                      <a:r>
                        <a:rPr lang="en-US" sz="1150" b="1" kern="1200" dirty="0" smtClean="0">
                          <a:solidFill>
                            <a:schemeClr val="bg1"/>
                          </a:solidFill>
                          <a:latin typeface="+mn-lt"/>
                          <a:ea typeface="+mn-ea"/>
                          <a:cs typeface="+mn-cs"/>
                        </a:rPr>
                        <a:t>7.2. Number of people directly reached by 57357 ATL outreach</a:t>
                      </a:r>
                      <a:endParaRPr lang="en-US" sz="1150" b="0" kern="1200" dirty="0">
                        <a:solidFill>
                          <a:schemeClr val="bg1"/>
                        </a:solidFill>
                        <a:latin typeface="+mn-lt"/>
                        <a:ea typeface="+mn-ea"/>
                        <a:cs typeface="+mn-cs"/>
                      </a:endParaRPr>
                    </a:p>
                  </a:txBody>
                  <a:tcPr marL="71993" marR="71993" marT="35997" marB="35997" anchor="ctr">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en-US" sz="1100" b="1" dirty="0" smtClean="0">
                          <a:solidFill>
                            <a:schemeClr val="bg1"/>
                          </a:solidFill>
                        </a:rPr>
                        <a:t>(*)</a:t>
                      </a:r>
                      <a:endParaRPr lang="en-US" sz="1100" b="1" dirty="0">
                        <a:solidFill>
                          <a:schemeClr val="bg1"/>
                        </a:solidFill>
                      </a:endParaRPr>
                    </a:p>
                  </a:txBody>
                  <a:tcPr marL="71993" marR="71993"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en-US" sz="1100" b="1" dirty="0" smtClean="0">
                          <a:solidFill>
                            <a:schemeClr val="bg1"/>
                          </a:solidFill>
                        </a:rPr>
                        <a:t>(*)</a:t>
                      </a:r>
                      <a:endParaRPr lang="en-US" sz="1100" b="0" dirty="0">
                        <a:solidFill>
                          <a:schemeClr val="bg1"/>
                        </a:solidFill>
                      </a:endParaRPr>
                    </a:p>
                  </a:txBody>
                  <a:tcPr marL="71993" marR="71993"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685800">
                <a:tc>
                  <a:txBody>
                    <a:bodyPr/>
                    <a:lstStyle/>
                    <a:p>
                      <a:pPr marL="0" algn="l" defTabSz="914400" rtl="0" eaLnBrk="1" fontAlgn="ctr" latinLnBrk="0" hangingPunct="1"/>
                      <a:r>
                        <a:rPr lang="en-US" sz="1150" b="1" kern="1200" dirty="0" smtClean="0">
                          <a:solidFill>
                            <a:schemeClr val="bg1"/>
                          </a:solidFill>
                          <a:latin typeface="+mn-lt"/>
                          <a:ea typeface="+mn-ea"/>
                          <a:cs typeface="+mn-cs"/>
                        </a:rPr>
                        <a:t>7.3. Number of people directly reached by 57357 BTL outreach</a:t>
                      </a:r>
                      <a:endParaRPr lang="en-US" sz="1150" b="0" kern="1200" dirty="0">
                        <a:solidFill>
                          <a:schemeClr val="bg1"/>
                        </a:solidFill>
                        <a:latin typeface="+mn-lt"/>
                        <a:ea typeface="+mn-ea"/>
                        <a:cs typeface="+mn-cs"/>
                      </a:endParaRPr>
                    </a:p>
                  </a:txBody>
                  <a:tcPr marL="71993" marR="71993" marT="35997" marB="35997" anchor="ctr">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r"/>
                      <a:r>
                        <a:rPr lang="en-US" sz="1150" b="1" dirty="0" smtClean="0">
                          <a:solidFill>
                            <a:schemeClr val="bg1"/>
                          </a:solidFill>
                        </a:rPr>
                        <a:t>6.5M</a:t>
                      </a:r>
                      <a:endParaRPr lang="en-US" sz="1150" b="1" dirty="0">
                        <a:solidFill>
                          <a:schemeClr val="bg1"/>
                        </a:solidFill>
                      </a:endParaRPr>
                    </a:p>
                  </a:txBody>
                  <a:tcPr marL="0" marR="0"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50" b="1" dirty="0" smtClean="0">
                          <a:solidFill>
                            <a:schemeClr val="bg1"/>
                          </a:solidFill>
                        </a:rPr>
                        <a:t>13M</a:t>
                      </a:r>
                    </a:p>
                  </a:txBody>
                  <a:tcPr marL="0" marR="0"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660400">
                <a:tc>
                  <a:txBody>
                    <a:bodyPr/>
                    <a:lstStyle/>
                    <a:p>
                      <a:pPr marL="0" algn="l" defTabSz="914400" rtl="0" eaLnBrk="1" fontAlgn="ctr" latinLnBrk="0" hangingPunct="1"/>
                      <a:r>
                        <a:rPr lang="en-US" sz="1150" b="1" kern="1200" dirty="0" smtClean="0">
                          <a:solidFill>
                            <a:schemeClr val="bg1"/>
                          </a:solidFill>
                          <a:latin typeface="+mn-lt"/>
                          <a:ea typeface="+mn-ea"/>
                          <a:cs typeface="+mn-cs"/>
                        </a:rPr>
                        <a:t>7.4. Number of volunteers actively participating in hospital events/activities</a:t>
                      </a:r>
                      <a:endParaRPr lang="en-US" sz="1150" b="0" kern="1200" dirty="0">
                        <a:solidFill>
                          <a:schemeClr val="bg1"/>
                        </a:solidFill>
                        <a:latin typeface="+mn-lt"/>
                        <a:ea typeface="+mn-ea"/>
                        <a:cs typeface="+mn-cs"/>
                      </a:endParaRPr>
                    </a:p>
                  </a:txBody>
                  <a:tcPr marL="71993" marR="71993" marT="35997" marB="35997" anchor="ctr">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50" b="1" dirty="0" smtClean="0">
                          <a:solidFill>
                            <a:schemeClr val="bg1"/>
                          </a:solidFill>
                        </a:rPr>
                        <a:t>400</a:t>
                      </a:r>
                      <a:endParaRPr lang="en-US" sz="1150" b="1" dirty="0">
                        <a:solidFill>
                          <a:schemeClr val="bg1"/>
                        </a:solidFill>
                      </a:endParaRPr>
                    </a:p>
                  </a:txBody>
                  <a:tcPr marL="0" marR="0"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bg1"/>
                          </a:solidFill>
                        </a:rPr>
                        <a:t>1000</a:t>
                      </a:r>
                    </a:p>
                  </a:txBody>
                  <a:tcPr marL="0" marR="0" marT="35997" marB="35997" anchor="ctr" anchorCtr="1">
                    <a:lnL w="12700" cmpd="sng">
                      <a:noFill/>
                    </a:lnL>
                    <a:lnR w="12700" cmpd="sng">
                      <a:noFill/>
                    </a:ln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bl>
          </a:graphicData>
        </a:graphic>
      </p:graphicFrame>
      <p:sp>
        <p:nvSpPr>
          <p:cNvPr id="22" name="Rectangle 21"/>
          <p:cNvSpPr/>
          <p:nvPr/>
        </p:nvSpPr>
        <p:spPr>
          <a:xfrm>
            <a:off x="310678" y="6954844"/>
            <a:ext cx="6581062" cy="246221"/>
          </a:xfrm>
          <a:prstGeom prst="rect">
            <a:avLst/>
          </a:prstGeom>
        </p:spPr>
        <p:txBody>
          <a:bodyPr wrap="square">
            <a:spAutoFit/>
          </a:bodyPr>
          <a:lstStyle/>
          <a:p>
            <a:pPr algn="ctr"/>
            <a:r>
              <a:rPr lang="en-US" sz="1000" b="1" i="1" dirty="0" smtClean="0">
                <a:solidFill>
                  <a:schemeClr val="tx1">
                    <a:lumMod val="65000"/>
                    <a:lumOff val="35000"/>
                  </a:schemeClr>
                </a:solidFill>
              </a:rPr>
              <a:t>Targets &amp; baselines marked (*) indicates that an initiative is undertaken to measure them </a:t>
            </a:r>
            <a:endParaRPr lang="en-US" sz="1000" b="1" i="1" dirty="0">
              <a:solidFill>
                <a:schemeClr val="tx1">
                  <a:lumMod val="65000"/>
                  <a:lumOff val="35000"/>
                </a:schemeClr>
              </a:solidFill>
            </a:endParaRPr>
          </a:p>
        </p:txBody>
      </p:sp>
    </p:spTree>
    <p:extLst>
      <p:ext uri="{BB962C8B-B14F-4D97-AF65-F5344CB8AC3E}">
        <p14:creationId xmlns:p14="http://schemas.microsoft.com/office/powerpoint/2010/main" val="10848511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3164</TotalTime>
  <Words>3299</Words>
  <Application>Microsoft Office PowerPoint</Application>
  <PresentationFormat>Custom</PresentationFormat>
  <Paragraphs>480</Paragraphs>
  <Slides>20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Arabic Typesetting</vt:lpstr>
      <vt:lpstr>Arial</vt:lpstr>
      <vt:lpstr>Bradley Hand ITC</vt:lpstr>
      <vt:lpstr>Calibri</vt:lpstr>
      <vt:lpstr>Calibri Light</vt:lpstr>
      <vt:lpstr>Microsoft Uighur</vt:lpstr>
      <vt:lpstr>Tahoma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Amr Osman</dc:creator>
  <cp:lastModifiedBy>AYMAN</cp:lastModifiedBy>
  <cp:revision>182</cp:revision>
  <dcterms:created xsi:type="dcterms:W3CDTF">2015-11-16T22:37:12Z</dcterms:created>
  <dcterms:modified xsi:type="dcterms:W3CDTF">2023-11-09T08:44:45Z</dcterms:modified>
</cp:coreProperties>
</file>